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4.xml" ContentType="application/vnd.openxmlformats-officedocument.drawingml.chartshapes+xml"/>
  <Override PartName="/ppt/charts/chart9.xml" ContentType="application/vnd.openxmlformats-officedocument.drawingml.chart+xml"/>
  <Override PartName="/ppt/charts/chart10.xml" ContentType="application/vnd.openxmlformats-officedocument.drawingml.chart+xml"/>
  <Override PartName="/ppt/drawings/drawing5.xml" ContentType="application/vnd.openxmlformats-officedocument.drawingml.chartshapes+xml"/>
  <Override PartName="/ppt/charts/chart11.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1" r:id="rId3"/>
    <p:sldId id="276" r:id="rId4"/>
    <p:sldId id="277" r:id="rId5"/>
    <p:sldId id="286" r:id="rId6"/>
    <p:sldId id="275" r:id="rId7"/>
    <p:sldId id="280" r:id="rId8"/>
    <p:sldId id="287" r:id="rId9"/>
    <p:sldId id="281" r:id="rId10"/>
    <p:sldId id="265" r:id="rId11"/>
    <p:sldId id="283" r:id="rId12"/>
    <p:sldId id="284" r:id="rId13"/>
    <p:sldId id="296" r:id="rId14"/>
    <p:sldId id="298" r:id="rId15"/>
    <p:sldId id="259" r:id="rId16"/>
    <p:sldId id="289" r:id="rId17"/>
    <p:sldId id="291" r:id="rId18"/>
    <p:sldId id="290" r:id="rId19"/>
    <p:sldId id="295" r:id="rId20"/>
    <p:sldId id="297" r:id="rId21"/>
    <p:sldId id="292" r:id="rId22"/>
    <p:sldId id="279" r:id="rId23"/>
    <p:sldId id="282" r:id="rId24"/>
  </p:sldIdLst>
  <p:sldSz cx="12192000" cy="6858000"/>
  <p:notesSz cx="7099300" cy="102235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1C82"/>
    <a:srgbClr val="195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p:scale>
          <a:sx n="78" d="100"/>
          <a:sy n="78" d="100"/>
        </p:scale>
        <p:origin x="-84" y="-8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chartUserShapes" Target="../drawings/drawing6.xml"/><Relationship Id="rId1" Type="http://schemas.openxmlformats.org/officeDocument/2006/relationships/package" Target="../embeddings/Microsoft_Excel_Worksheet10.xlsx"/><Relationship Id="rId4" Type="http://schemas.microsoft.com/office/2011/relationships/chartStyle" Target="style9.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file:///C:\Users\Josefina\Desktop\Termiten\B&#252;ndnis\Kopie%20von%20LU%20Diff.%20in%20Prozent.xlsx" TargetMode="Externa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2.xml"/><Relationship Id="rId1" Type="http://schemas.openxmlformats.org/officeDocument/2006/relationships/package" Target="../embeddings/Microsoft_Excel_Worksheet4.xlsx"/><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3.xml"/><Relationship Id="rId1" Type="http://schemas.openxmlformats.org/officeDocument/2006/relationships/package" Target="../embeddings/Microsoft_Excel_Worksheet5.xlsx"/><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chartUserShapes" Target="../drawings/drawing4.xml"/><Relationship Id="rId1" Type="http://schemas.openxmlformats.org/officeDocument/2006/relationships/package" Target="../embeddings/Microsoft_Excel_Worksheet7.xlsx"/><Relationship Id="rId4" Type="http://schemas.microsoft.com/office/2011/relationships/chartStyle" Target="style8.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spPr>
            <a:solidFill>
              <a:srgbClr val="195E6B"/>
            </a:solidFill>
          </c:spPr>
          <c:dPt>
            <c:idx val="0"/>
            <c:bubble3D val="0"/>
            <c:spPr>
              <a:solidFill>
                <a:srgbClr val="5B1C82"/>
              </a:solidFill>
              <a:ln w="19050">
                <a:solidFill>
                  <a:schemeClr val="lt1"/>
                </a:solidFill>
              </a:ln>
              <a:effectLst/>
            </c:spPr>
            <c:extLst xmlns:c16r2="http://schemas.microsoft.com/office/drawing/2015/06/chart">
              <c:ext xmlns:c16="http://schemas.microsoft.com/office/drawing/2014/chart" uri="{C3380CC4-5D6E-409C-BE32-E72D297353CC}">
                <c16:uniqueId val="{00000001-C906-49E1-9338-65AE2C3E2C93}"/>
              </c:ext>
            </c:extLst>
          </c:dPt>
          <c:dPt>
            <c:idx val="1"/>
            <c:bubble3D val="0"/>
            <c:spPr>
              <a:solidFill>
                <a:srgbClr val="195E6B"/>
              </a:solidFill>
              <a:ln w="19050">
                <a:solidFill>
                  <a:schemeClr val="lt1"/>
                </a:solidFill>
              </a:ln>
              <a:effectLst/>
            </c:spPr>
            <c:extLst xmlns:c16r2="http://schemas.microsoft.com/office/drawing/2015/06/chart">
              <c:ext xmlns:c16="http://schemas.microsoft.com/office/drawing/2014/chart" uri="{C3380CC4-5D6E-409C-BE32-E72D297353CC}">
                <c16:uniqueId val="{00000003-98B0-40E3-804B-9D03391664C5}"/>
              </c:ext>
            </c:extLst>
          </c:dPt>
          <c:dPt>
            <c:idx val="2"/>
            <c:bubble3D val="0"/>
            <c:spPr>
              <a:solidFill>
                <a:srgbClr val="195E6B"/>
              </a:solidFill>
              <a:ln w="19050">
                <a:solidFill>
                  <a:schemeClr val="lt1"/>
                </a:solidFill>
              </a:ln>
              <a:effectLst/>
            </c:spPr>
            <c:extLst xmlns:c16r2="http://schemas.microsoft.com/office/drawing/2015/06/chart">
              <c:ext xmlns:c16="http://schemas.microsoft.com/office/drawing/2014/chart" uri="{C3380CC4-5D6E-409C-BE32-E72D297353CC}">
                <c16:uniqueId val="{00000005-98B0-40E3-804B-9D03391664C5}"/>
              </c:ext>
            </c:extLst>
          </c:dPt>
          <c:dPt>
            <c:idx val="3"/>
            <c:bubble3D val="0"/>
            <c:spPr>
              <a:solidFill>
                <a:srgbClr val="195E6B"/>
              </a:solidFill>
              <a:ln w="19050">
                <a:solidFill>
                  <a:schemeClr val="lt1"/>
                </a:solidFill>
              </a:ln>
              <a:effectLst/>
            </c:spPr>
            <c:extLst xmlns:c16r2="http://schemas.microsoft.com/office/drawing/2015/06/chart">
              <c:ext xmlns:c16="http://schemas.microsoft.com/office/drawing/2014/chart" uri="{C3380CC4-5D6E-409C-BE32-E72D297353CC}">
                <c16:uniqueId val="{00000007-98B0-40E3-804B-9D03391664C5}"/>
              </c:ext>
            </c:extLst>
          </c:dPt>
          <c:cat>
            <c:strRef>
              <c:f>Tabelle1!$A$2:$A$5</c:f>
              <c:strCache>
                <c:ptCount val="2"/>
                <c:pt idx="0">
                  <c:v>1. Quartal</c:v>
                </c:pt>
                <c:pt idx="1">
                  <c:v>2. Quartal</c:v>
                </c:pt>
              </c:strCache>
            </c:strRef>
          </c:cat>
          <c:val>
            <c:numRef>
              <c:f>Tabelle1!$B$2:$B$5</c:f>
              <c:numCache>
                <c:formatCode>ge\ne\r\a\l</c:formatCode>
                <c:ptCount val="4"/>
                <c:pt idx="0">
                  <c:v>1</c:v>
                </c:pt>
                <c:pt idx="1">
                  <c:v>99</c:v>
                </c:pt>
              </c:numCache>
            </c:numRef>
          </c:val>
          <c:extLst xmlns:c16r2="http://schemas.microsoft.com/office/drawing/2015/06/chart">
            <c:ext xmlns:c16="http://schemas.microsoft.com/office/drawing/2014/chart" uri="{C3380CC4-5D6E-409C-BE32-E72D297353CC}">
              <c16:uniqueId val="{00000000-C906-49E1-9338-65AE2C3E2C9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dLbls>
          <c:showLegendKey val="0"/>
          <c:showVal val="0"/>
          <c:showCatName val="0"/>
          <c:showSerName val="0"/>
          <c:showPercent val="0"/>
          <c:showBubbleSize val="0"/>
        </c:dLbls>
        <c:gapWidth val="150"/>
        <c:overlap val="100"/>
        <c:axId val="56326784"/>
        <c:axId val="56349056"/>
      </c:barChart>
      <c:catAx>
        <c:axId val="5632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6349056"/>
        <c:crosses val="autoZero"/>
        <c:auto val="1"/>
        <c:lblAlgn val="ctr"/>
        <c:lblOffset val="100"/>
        <c:noMultiLvlLbl val="0"/>
      </c:catAx>
      <c:valAx>
        <c:axId val="5634905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632678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Tabelle1!$B$1</c:f>
              <c:strCache>
                <c:ptCount val="1"/>
                <c:pt idx="0">
                  <c:v>Datenreihe 1</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Tabelle1!$B$2:$B$3</c:f>
              <c:numCache>
                <c:formatCode>ge\ne\r\a\l</c:formatCode>
                <c:ptCount val="2"/>
                <c:pt idx="0">
                  <c:v>613.36</c:v>
                </c:pt>
                <c:pt idx="1">
                  <c:v>613.36</c:v>
                </c:pt>
              </c:numCache>
            </c:numRef>
          </c:val>
          <c:extLst xmlns:c16r2="http://schemas.microsoft.com/office/drawing/2015/06/chart">
            <c:ext xmlns:c16="http://schemas.microsoft.com/office/drawing/2014/chart" uri="{C3380CC4-5D6E-409C-BE32-E72D297353CC}">
              <c16:uniqueId val="{00000000-4AC4-4045-A0AF-A0FCA8812AF0}"/>
            </c:ext>
          </c:extLst>
        </c:ser>
        <c:ser>
          <c:idx val="1"/>
          <c:order val="1"/>
          <c:tx>
            <c:strRef>
              <c:f>Tabelle1!$C$1</c:f>
              <c:strCache>
                <c:ptCount val="1"/>
                <c:pt idx="0">
                  <c:v>Datenreihe 2</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Tabelle1!$C$2:$C$3</c:f>
              <c:numCache>
                <c:formatCode>ge\ne\r\a\l</c:formatCode>
                <c:ptCount val="2"/>
                <c:pt idx="0">
                  <c:v>0</c:v>
                </c:pt>
                <c:pt idx="1">
                  <c:v>255.32</c:v>
                </c:pt>
              </c:numCache>
            </c:numRef>
          </c:val>
          <c:extLst xmlns:c16r2="http://schemas.microsoft.com/office/drawing/2015/06/chart">
            <c:ext xmlns:c16="http://schemas.microsoft.com/office/drawing/2014/chart" uri="{C3380CC4-5D6E-409C-BE32-E72D297353CC}">
              <c16:uniqueId val="{00000001-4AC4-4045-A0AF-A0FCA8812AF0}"/>
            </c:ext>
          </c:extLst>
        </c:ser>
        <c:dLbls>
          <c:showLegendKey val="0"/>
          <c:showVal val="0"/>
          <c:showCatName val="0"/>
          <c:showSerName val="0"/>
          <c:showPercent val="0"/>
          <c:showBubbleSize val="0"/>
        </c:dLbls>
        <c:gapWidth val="150"/>
        <c:overlap val="100"/>
        <c:axId val="57790848"/>
        <c:axId val="57792384"/>
      </c:barChart>
      <c:catAx>
        <c:axId val="57790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7792384"/>
        <c:crosses val="autoZero"/>
        <c:auto val="1"/>
        <c:lblAlgn val="ctr"/>
        <c:lblOffset val="100"/>
        <c:noMultiLvlLbl val="0"/>
      </c:catAx>
      <c:valAx>
        <c:axId val="577923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779084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026574803149608E-2"/>
          <c:y val="2.134905841329484E-2"/>
          <c:w val="0.9330345382963493"/>
          <c:h val="0.88874768230485868"/>
        </c:manualLayout>
      </c:layout>
      <c:barChart>
        <c:barDir val="col"/>
        <c:grouping val="clustered"/>
        <c:varyColors val="0"/>
        <c:ser>
          <c:idx val="0"/>
          <c:order val="0"/>
          <c:tx>
            <c:strRef>
              <c:f>Tabelle1!$B$1</c:f>
              <c:strCache>
                <c:ptCount val="1"/>
                <c:pt idx="0">
                  <c:v>Mindestsicherung aktuell</c:v>
                </c:pt>
              </c:strCache>
            </c:strRef>
          </c:tx>
          <c:spPr>
            <a:solidFill>
              <a:srgbClr val="195E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alleinstehnde/ allein-
erziehende Person</c:v>
                </c:pt>
                <c:pt idx="1">
                  <c:v>nicht alleinstehend</c:v>
                </c:pt>
                <c:pt idx="2">
                  <c:v>ab der 3. vj. Pers. in der
Bedarfsgemeinschaft</c:v>
                </c:pt>
                <c:pt idx="3">
                  <c:v>1. Kind</c:v>
                </c:pt>
                <c:pt idx="4">
                  <c:v>2.Kind</c:v>
                </c:pt>
                <c:pt idx="5">
                  <c:v>3.Kind</c:v>
                </c:pt>
                <c:pt idx="6">
                  <c:v>4. bis 6. Kind</c:v>
                </c:pt>
                <c:pt idx="7">
                  <c:v>ab dem 7. Kind</c:v>
                </c:pt>
              </c:strCache>
            </c:strRef>
          </c:cat>
          <c:val>
            <c:numRef>
              <c:f>Tabelle1!$B$2:$B$9</c:f>
              <c:numCache>
                <c:formatCode>0.00%</c:formatCode>
                <c:ptCount val="8"/>
                <c:pt idx="0">
                  <c:v>0.75</c:v>
                </c:pt>
                <c:pt idx="1">
                  <c:v>0.5625</c:v>
                </c:pt>
                <c:pt idx="2">
                  <c:v>0.375</c:v>
                </c:pt>
                <c:pt idx="3">
                  <c:v>0.2475</c:v>
                </c:pt>
                <c:pt idx="4">
                  <c:v>0.2475</c:v>
                </c:pt>
                <c:pt idx="5">
                  <c:v>0.22750000000000001</c:v>
                </c:pt>
                <c:pt idx="6">
                  <c:v>0.15</c:v>
                </c:pt>
                <c:pt idx="7">
                  <c:v>0.12</c:v>
                </c:pt>
              </c:numCache>
            </c:numRef>
          </c:val>
          <c:extLst xmlns:c16r2="http://schemas.microsoft.com/office/drawing/2015/06/chart">
            <c:ext xmlns:c16="http://schemas.microsoft.com/office/drawing/2014/chart" uri="{C3380CC4-5D6E-409C-BE32-E72D297353CC}">
              <c16:uniqueId val="{00000000-8EE4-4F93-8A01-C40AC34E5D8A}"/>
            </c:ext>
          </c:extLst>
        </c:ser>
        <c:ser>
          <c:idx val="1"/>
          <c:order val="1"/>
          <c:tx>
            <c:strRef>
              <c:f>Tabelle1!$C$1</c:f>
              <c:strCache>
                <c:ptCount val="1"/>
                <c:pt idx="0">
                  <c:v>Sozialhilfe NEU</c:v>
                </c:pt>
              </c:strCache>
            </c:strRef>
          </c:tx>
          <c:spPr>
            <a:solidFill>
              <a:srgbClr val="5B1C7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alleinstehnde/ allein-
erziehende Person</c:v>
                </c:pt>
                <c:pt idx="1">
                  <c:v>nicht alleinstehend</c:v>
                </c:pt>
                <c:pt idx="2">
                  <c:v>ab der 3. vj. Pers. in der
Bedarfsgemeinschaft</c:v>
                </c:pt>
                <c:pt idx="3">
                  <c:v>1. Kind</c:v>
                </c:pt>
                <c:pt idx="4">
                  <c:v>2.Kind</c:v>
                </c:pt>
                <c:pt idx="5">
                  <c:v>3.Kind</c:v>
                </c:pt>
                <c:pt idx="6">
                  <c:v>4. bis 6. Kind</c:v>
                </c:pt>
                <c:pt idx="7">
                  <c:v>ab dem 7. Kind</c:v>
                </c:pt>
              </c:strCache>
            </c:strRef>
          </c:cat>
          <c:val>
            <c:numRef>
              <c:f>Tabelle1!$C$2:$C$9</c:f>
              <c:numCache>
                <c:formatCode>0.00%</c:formatCode>
                <c:ptCount val="8"/>
                <c:pt idx="0">
                  <c:v>0.6</c:v>
                </c:pt>
                <c:pt idx="1">
                  <c:v>0.42</c:v>
                </c:pt>
                <c:pt idx="2">
                  <c:v>0.27</c:v>
                </c:pt>
                <c:pt idx="3">
                  <c:v>0.15</c:v>
                </c:pt>
                <c:pt idx="4">
                  <c:v>0.09</c:v>
                </c:pt>
                <c:pt idx="5">
                  <c:v>0.03</c:v>
                </c:pt>
                <c:pt idx="6">
                  <c:v>0.03</c:v>
                </c:pt>
                <c:pt idx="7">
                  <c:v>0.03</c:v>
                </c:pt>
              </c:numCache>
            </c:numRef>
          </c:val>
          <c:extLst xmlns:c16r2="http://schemas.microsoft.com/office/drawing/2015/06/chart">
            <c:ext xmlns:c16="http://schemas.microsoft.com/office/drawing/2014/chart" uri="{C3380CC4-5D6E-409C-BE32-E72D297353CC}">
              <c16:uniqueId val="{00000001-8EE4-4F93-8A01-C40AC34E5D8A}"/>
            </c:ext>
          </c:extLst>
        </c:ser>
        <c:dLbls>
          <c:showLegendKey val="0"/>
          <c:showVal val="1"/>
          <c:showCatName val="0"/>
          <c:showSerName val="0"/>
          <c:showPercent val="0"/>
          <c:showBubbleSize val="0"/>
        </c:dLbls>
        <c:gapWidth val="75"/>
        <c:axId val="53505024"/>
        <c:axId val="53520256"/>
      </c:barChart>
      <c:lineChart>
        <c:grouping val="standard"/>
        <c:varyColors val="0"/>
        <c:ser>
          <c:idx val="2"/>
          <c:order val="2"/>
          <c:tx>
            <c:strRef>
              <c:f>Tabelle1!$D$1</c:f>
              <c:strCache>
                <c:ptCount val="1"/>
                <c:pt idx="0">
                  <c:v>Verlust</c:v>
                </c:pt>
              </c:strCache>
            </c:strRef>
          </c:tx>
          <c:spPr>
            <a:ln w="28575" cap="rnd">
              <a:noFill/>
              <a:round/>
            </a:ln>
            <a:effectLst/>
          </c:spPr>
          <c:marker>
            <c:symbol val="none"/>
          </c:marker>
          <c:dLbls>
            <c:dLbl>
              <c:idx val="0"/>
              <c:layout>
                <c:manualLayout>
                  <c:x val="-5.6113398350057152E-2"/>
                  <c:y val="-5.710209109215726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EE4-4F93-8A01-C40AC34E5D8A}"/>
                </c:ext>
              </c:extLst>
            </c:dLbl>
            <c:dLbl>
              <c:idx val="1"/>
              <c:layout>
                <c:manualLayout>
                  <c:x val="-5.3462636255955105E-2"/>
                  <c:y val="-4.8742637208038946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EE4-4F93-8A01-C40AC34E5D8A}"/>
                </c:ext>
              </c:extLst>
            </c:dLbl>
            <c:dLbl>
              <c:idx val="2"/>
              <c:layout>
                <c:manualLayout>
                  <c:x val="-5.4788017303006156E-2"/>
                  <c:y val="-2.6450760183723786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EE4-4F93-8A01-C40AC34E5D8A}"/>
                </c:ext>
              </c:extLst>
            </c:dLbl>
            <c:dLbl>
              <c:idx val="3"/>
              <c:layout>
                <c:manualLayout>
                  <c:x val="-4.5139243280474632E-2"/>
                  <c:y val="-2.087779092764486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EE4-4F93-8A01-C40AC34E5D8A}"/>
                </c:ext>
              </c:extLst>
            </c:dLbl>
            <c:dLbl>
              <c:idx val="4"/>
              <c:layout>
                <c:manualLayout>
                  <c:x val="-5.3462636255955084E-2"/>
                  <c:y val="-6.2675060348235986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EE4-4F93-8A01-C40AC34E5D8A}"/>
                </c:ext>
              </c:extLst>
            </c:dLbl>
            <c:dLbl>
              <c:idx val="5"/>
              <c:layout>
                <c:manualLayout>
                  <c:x val="-5.6113398350057138E-2"/>
                  <c:y val="-8.775342200059074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EE4-4F93-8A01-C40AC34E5D8A}"/>
                </c:ext>
              </c:extLst>
            </c:dLbl>
            <c:dLbl>
              <c:idx val="6"/>
              <c:layout>
                <c:manualLayout>
                  <c:x val="-4.9486493114802098E-2"/>
                  <c:y val="-3.481021406784200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EE4-4F93-8A01-C40AC34E5D8A}"/>
                </c:ext>
              </c:extLst>
            </c:dLbl>
            <c:dLbl>
              <c:idx val="7"/>
              <c:layout>
                <c:manualLayout>
                  <c:x val="-3.1067870989287566E-2"/>
                  <c:y val="-1.172407922041619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EE4-4F93-8A01-C40AC34E5D8A}"/>
                </c:ext>
              </c:extLst>
            </c:dLbl>
            <c:spPr>
              <a:noFill/>
              <a:ln>
                <a:noFill/>
              </a:ln>
              <a:effectLst/>
            </c:spPr>
            <c:txPr>
              <a:bodyPr rot="0" spcFirstLastPara="1" vertOverflow="ellipsis" vert="horz" wrap="square" anchor="ctr" anchorCtr="1"/>
              <a:lstStyle/>
              <a:p>
                <a:pPr>
                  <a:defRPr sz="2000" b="1" i="0" u="none" strike="noStrike" kern="1200" baseline="0">
                    <a:solidFill>
                      <a:srgbClr val="C00000"/>
                    </a:solidFill>
                    <a:latin typeface="+mn-lt"/>
                    <a:ea typeface="+mn-ea"/>
                    <a:cs typeface="+mn-cs"/>
                  </a:defRPr>
                </a:pPr>
                <a:endParaRPr lang="de-DE"/>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val>
            <c:numRef>
              <c:f>Tabelle1!$D$2:$D$9</c:f>
              <c:numCache>
                <c:formatCode>0.00%</c:formatCode>
                <c:ptCount val="8"/>
                <c:pt idx="0">
                  <c:v>-0.15000000000000002</c:v>
                </c:pt>
                <c:pt idx="1">
                  <c:v>-0.14250000000000002</c:v>
                </c:pt>
                <c:pt idx="2">
                  <c:v>-0.10499999999999998</c:v>
                </c:pt>
                <c:pt idx="3">
                  <c:v>-9.7500000000000003E-2</c:v>
                </c:pt>
                <c:pt idx="4">
                  <c:v>-0.1575</c:v>
                </c:pt>
                <c:pt idx="5">
                  <c:v>-0.19750000000000001</c:v>
                </c:pt>
                <c:pt idx="6">
                  <c:v>-0.12</c:v>
                </c:pt>
                <c:pt idx="7">
                  <c:v>-0.09</c:v>
                </c:pt>
              </c:numCache>
            </c:numRef>
          </c:val>
          <c:smooth val="0"/>
          <c:extLst xmlns:c16r2="http://schemas.microsoft.com/office/drawing/2015/06/chart">
            <c:ext xmlns:c16="http://schemas.microsoft.com/office/drawing/2014/chart" uri="{C3380CC4-5D6E-409C-BE32-E72D297353CC}">
              <c16:uniqueId val="{0000000A-8EE4-4F93-8A01-C40AC34E5D8A}"/>
            </c:ext>
          </c:extLst>
        </c:ser>
        <c:dLbls>
          <c:showLegendKey val="0"/>
          <c:showVal val="1"/>
          <c:showCatName val="0"/>
          <c:showSerName val="0"/>
          <c:showPercent val="0"/>
          <c:showBubbleSize val="0"/>
        </c:dLbls>
        <c:marker val="1"/>
        <c:smooth val="0"/>
        <c:axId val="53505024"/>
        <c:axId val="53520256"/>
      </c:lineChart>
      <c:catAx>
        <c:axId val="53505024"/>
        <c:scaling>
          <c:orientation val="minMax"/>
        </c:scaling>
        <c:delete val="0"/>
        <c:axPos val="b"/>
        <c:majorGridlines>
          <c:spPr>
            <a:ln w="9525" cap="flat" cmpd="sng" algn="ctr">
              <a:solidFill>
                <a:schemeClr val="tx1">
                  <a:lumMod val="50000"/>
                  <a:lumOff val="50000"/>
                </a:schemeClr>
              </a:solidFill>
              <a:round/>
            </a:ln>
            <a:effectLst/>
          </c:spPr>
        </c:majorGridlines>
        <c:numFmt formatCode="General" sourceLinked="1"/>
        <c:majorTickMark val="none"/>
        <c:minorTickMark val="none"/>
        <c:tickLblPos val="none"/>
        <c:spPr>
          <a:noFill/>
          <a:ln w="38100" cap="flat" cmpd="sng" algn="ctr">
            <a:solidFill>
              <a:schemeClr val="tx1"/>
            </a:solidFill>
            <a:round/>
          </a:ln>
          <a:effectLst/>
        </c:spPr>
        <c:txPr>
          <a:bodyPr rot="-60000000" spcFirstLastPara="1" vertOverflow="ellipsis" vert="horz" wrap="square" anchor="t" anchorCtr="0"/>
          <a:lstStyle/>
          <a:p>
            <a:pPr>
              <a:defRPr sz="1100" b="0" i="0" u="none" strike="noStrike" kern="1200" baseline="0">
                <a:ln>
                  <a:noFill/>
                </a:ln>
                <a:solidFill>
                  <a:schemeClr val="tx1"/>
                </a:solidFill>
                <a:latin typeface="+mn-lt"/>
                <a:ea typeface="+mn-ea"/>
                <a:cs typeface="+mn-cs"/>
              </a:defRPr>
            </a:pPr>
            <a:endParaRPr lang="de-DE"/>
          </a:p>
        </c:txPr>
        <c:crossAx val="53520256"/>
        <c:crosses val="autoZero"/>
        <c:auto val="1"/>
        <c:lblAlgn val="ctr"/>
        <c:lblOffset val="100"/>
        <c:noMultiLvlLbl val="0"/>
      </c:catAx>
      <c:valAx>
        <c:axId val="53520256"/>
        <c:scaling>
          <c:orientation val="minMax"/>
          <c:max val="1"/>
          <c:min val="-0.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de-DE"/>
          </a:p>
        </c:txPr>
        <c:crossAx val="53505024"/>
        <c:crosses val="autoZero"/>
        <c:crossBetween val="between"/>
      </c:valAx>
      <c:spPr>
        <a:noFill/>
        <a:ln>
          <a:noFill/>
        </a:ln>
        <a:effectLst/>
      </c:spPr>
    </c:plotArea>
    <c:legend>
      <c:legendPos val="b"/>
      <c:layout>
        <c:manualLayout>
          <c:xMode val="edge"/>
          <c:yMode val="edge"/>
          <c:x val="0.14119282450099802"/>
          <c:y val="0.90989299805342094"/>
          <c:w val="0.54364987515511221"/>
          <c:h val="7.409044561969255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de-DE"/>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Tabelle1!$B$1</c:f>
              <c:strCache>
                <c:ptCount val="1"/>
                <c:pt idx="0">
                  <c:v>Datenreihe 1</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Tabelle1!$B$2:$B$3</c:f>
              <c:numCache>
                <c:formatCode>ge\ne\r\a\l</c:formatCode>
                <c:ptCount val="2"/>
                <c:pt idx="0">
                  <c:v>885.22</c:v>
                </c:pt>
                <c:pt idx="1">
                  <c:v>885.22</c:v>
                </c:pt>
              </c:numCache>
            </c:numRef>
          </c:val>
          <c:extLst xmlns:c16r2="http://schemas.microsoft.com/office/drawing/2015/06/chart">
            <c:ext xmlns:c16="http://schemas.microsoft.com/office/drawing/2014/chart" uri="{C3380CC4-5D6E-409C-BE32-E72D297353CC}">
              <c16:uniqueId val="{00000000-F097-4C5F-960C-38FA6D0AEE42}"/>
            </c:ext>
          </c:extLst>
        </c:ser>
        <c:ser>
          <c:idx val="1"/>
          <c:order val="1"/>
          <c:tx>
            <c:strRef>
              <c:f>Tabelle1!$C$1</c:f>
              <c:strCache>
                <c:ptCount val="1"/>
                <c:pt idx="0">
                  <c:v>Datenreihe 2</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Tabelle1!$C$2:$C$3</c:f>
              <c:numCache>
                <c:formatCode>ge\ne\r\a\l</c:formatCode>
                <c:ptCount val="2"/>
                <c:pt idx="0">
                  <c:v>0</c:v>
                </c:pt>
                <c:pt idx="1">
                  <c:v>489.01</c:v>
                </c:pt>
              </c:numCache>
            </c:numRef>
          </c:val>
          <c:extLst xmlns:c16r2="http://schemas.microsoft.com/office/drawing/2015/06/chart">
            <c:ext xmlns:c16="http://schemas.microsoft.com/office/drawing/2014/chart" uri="{C3380CC4-5D6E-409C-BE32-E72D297353CC}">
              <c16:uniqueId val="{00000001-F097-4C5F-960C-38FA6D0AEE42}"/>
            </c:ext>
          </c:extLst>
        </c:ser>
        <c:dLbls>
          <c:showLegendKey val="0"/>
          <c:showVal val="0"/>
          <c:showCatName val="0"/>
          <c:showSerName val="0"/>
          <c:showPercent val="0"/>
          <c:showBubbleSize val="0"/>
        </c:dLbls>
        <c:gapWidth val="150"/>
        <c:overlap val="100"/>
        <c:axId val="53576064"/>
        <c:axId val="53577600"/>
      </c:barChart>
      <c:catAx>
        <c:axId val="53576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3577600"/>
        <c:crosses val="autoZero"/>
        <c:auto val="1"/>
        <c:lblAlgn val="ctr"/>
        <c:lblOffset val="100"/>
        <c:noMultiLvlLbl val="0"/>
      </c:catAx>
      <c:valAx>
        <c:axId val="5357760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35760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Tabelle1!$B$1</c:f>
              <c:strCache>
                <c:ptCount val="1"/>
                <c:pt idx="0">
                  <c:v>Datenreihe 1</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Tabelle1!$B$2:$B$3</c:f>
              <c:numCache>
                <c:formatCode>ge\ne\r\a\l</c:formatCode>
                <c:ptCount val="2"/>
                <c:pt idx="0">
                  <c:v>487.52</c:v>
                </c:pt>
                <c:pt idx="1">
                  <c:v>1056.1600000000001</c:v>
                </c:pt>
              </c:numCache>
            </c:numRef>
          </c:val>
          <c:extLst xmlns:c16r2="http://schemas.microsoft.com/office/drawing/2015/06/chart">
            <c:ext xmlns:c16="http://schemas.microsoft.com/office/drawing/2014/chart" uri="{C3380CC4-5D6E-409C-BE32-E72D297353CC}">
              <c16:uniqueId val="{00000000-F097-4C5F-960C-38FA6D0AEE42}"/>
            </c:ext>
          </c:extLst>
        </c:ser>
        <c:dLbls>
          <c:showLegendKey val="0"/>
          <c:showVal val="0"/>
          <c:showCatName val="0"/>
          <c:showSerName val="0"/>
          <c:showPercent val="0"/>
          <c:showBubbleSize val="0"/>
        </c:dLbls>
        <c:gapWidth val="150"/>
        <c:overlap val="100"/>
        <c:axId val="54763904"/>
        <c:axId val="54765440"/>
      </c:barChart>
      <c:catAx>
        <c:axId val="54763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4765440"/>
        <c:crosses val="autoZero"/>
        <c:auto val="1"/>
        <c:lblAlgn val="ctr"/>
        <c:lblOffset val="100"/>
        <c:noMultiLvlLbl val="0"/>
      </c:catAx>
      <c:valAx>
        <c:axId val="5476544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476390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1"/>
          <c:order val="0"/>
          <c:tx>
            <c:strRef>
              <c:f>Tabelle1!$C$1</c:f>
              <c:strCache>
                <c:ptCount val="1"/>
                <c:pt idx="0">
                  <c:v>Datenreihe 2</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Tabelle1!$C$2:$C$3</c:f>
              <c:numCache>
                <c:formatCode>ge\ne\r\a\l</c:formatCode>
                <c:ptCount val="2"/>
                <c:pt idx="0">
                  <c:v>0</c:v>
                </c:pt>
                <c:pt idx="1">
                  <c:v>664.1</c:v>
                </c:pt>
              </c:numCache>
            </c:numRef>
          </c:val>
          <c:extLst xmlns:c16r2="http://schemas.microsoft.com/office/drawing/2015/06/chart">
            <c:ext xmlns:c16="http://schemas.microsoft.com/office/drawing/2014/chart" uri="{C3380CC4-5D6E-409C-BE32-E72D297353CC}">
              <c16:uniqueId val="{00000001-0D68-487D-877B-BD0657906603}"/>
            </c:ext>
          </c:extLst>
        </c:ser>
        <c:dLbls>
          <c:showLegendKey val="0"/>
          <c:showVal val="0"/>
          <c:showCatName val="0"/>
          <c:showSerName val="0"/>
          <c:showPercent val="0"/>
          <c:showBubbleSize val="0"/>
        </c:dLbls>
        <c:gapWidth val="150"/>
        <c:overlap val="100"/>
        <c:axId val="54878592"/>
        <c:axId val="54880128"/>
      </c:barChart>
      <c:catAx>
        <c:axId val="548785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4880128"/>
        <c:crosses val="autoZero"/>
        <c:auto val="1"/>
        <c:lblAlgn val="ctr"/>
        <c:lblOffset val="100"/>
        <c:noMultiLvlLbl val="0"/>
      </c:catAx>
      <c:valAx>
        <c:axId val="5488012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487859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Tabelle1!$B$1</c:f>
              <c:strCache>
                <c:ptCount val="1"/>
                <c:pt idx="0">
                  <c:v>Datenreihe 1</c:v>
                </c:pt>
              </c:strCache>
            </c:strRef>
          </c:tx>
          <c:spPr>
            <a:solidFill>
              <a:srgbClr val="195E6B"/>
            </a:solidFill>
            <a:ln>
              <a:noFill/>
            </a:ln>
            <a:effectLst/>
          </c:spPr>
          <c:invertIfNegative val="0"/>
          <c:cat>
            <c:strRef>
              <c:f>Tabelle1!$A$2:$A$3</c:f>
              <c:strCache>
                <c:ptCount val="2"/>
                <c:pt idx="0">
                  <c:v>Grundversorung</c:v>
                </c:pt>
                <c:pt idx="1">
                  <c:v>Mindestsicherung aktuell</c:v>
                </c:pt>
              </c:strCache>
            </c:strRef>
          </c:cat>
          <c:val>
            <c:numRef>
              <c:f>Tabelle1!$B$2:$B$3</c:f>
              <c:numCache>
                <c:formatCode>ge\ne\r\a\l</c:formatCode>
                <c:ptCount val="2"/>
                <c:pt idx="0">
                  <c:v>1255</c:v>
                </c:pt>
                <c:pt idx="1">
                  <c:v>1255</c:v>
                </c:pt>
              </c:numCache>
            </c:numRef>
          </c:val>
          <c:extLst xmlns:c16r2="http://schemas.microsoft.com/office/drawing/2015/06/chart">
            <c:ext xmlns:c16="http://schemas.microsoft.com/office/drawing/2014/chart" uri="{C3380CC4-5D6E-409C-BE32-E72D297353CC}">
              <c16:uniqueId val="{00000000-51BD-48D1-A8BC-06A0996A801B}"/>
            </c:ext>
          </c:extLst>
        </c:ser>
        <c:ser>
          <c:idx val="1"/>
          <c:order val="1"/>
          <c:tx>
            <c:strRef>
              <c:f>Tabelle1!$C$1</c:f>
              <c:strCache>
                <c:ptCount val="1"/>
                <c:pt idx="0">
                  <c:v>Datenreihe 2</c:v>
                </c:pt>
              </c:strCache>
            </c:strRef>
          </c:tx>
          <c:spPr>
            <a:solidFill>
              <a:srgbClr val="195E6B"/>
            </a:solidFill>
            <a:ln>
              <a:noFill/>
            </a:ln>
            <a:effectLst/>
          </c:spPr>
          <c:invertIfNegative val="0"/>
          <c:cat>
            <c:strRef>
              <c:f>Tabelle1!$A$2:$A$3</c:f>
              <c:strCache>
                <c:ptCount val="2"/>
                <c:pt idx="0">
                  <c:v>Grundversorung</c:v>
                </c:pt>
                <c:pt idx="1">
                  <c:v>Mindestsicherung aktuell</c:v>
                </c:pt>
              </c:strCache>
            </c:strRef>
          </c:cat>
          <c:val>
            <c:numRef>
              <c:f>Tabelle1!$C$2:$C$3</c:f>
              <c:numCache>
                <c:formatCode>ge\ne\r\a\l</c:formatCode>
                <c:ptCount val="2"/>
                <c:pt idx="0">
                  <c:v>0</c:v>
                </c:pt>
                <c:pt idx="1">
                  <c:v>1342</c:v>
                </c:pt>
              </c:numCache>
            </c:numRef>
          </c:val>
          <c:extLst xmlns:c16r2="http://schemas.microsoft.com/office/drawing/2015/06/chart">
            <c:ext xmlns:c16="http://schemas.microsoft.com/office/drawing/2014/chart" uri="{C3380CC4-5D6E-409C-BE32-E72D297353CC}">
              <c16:uniqueId val="{00000001-51BD-48D1-A8BC-06A0996A801B}"/>
            </c:ext>
          </c:extLst>
        </c:ser>
        <c:dLbls>
          <c:showLegendKey val="0"/>
          <c:showVal val="0"/>
          <c:showCatName val="0"/>
          <c:showSerName val="0"/>
          <c:showPercent val="0"/>
          <c:showBubbleSize val="0"/>
        </c:dLbls>
        <c:gapWidth val="150"/>
        <c:overlap val="100"/>
        <c:axId val="54924800"/>
        <c:axId val="54926336"/>
      </c:barChart>
      <c:catAx>
        <c:axId val="54924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4926336"/>
        <c:crosses val="autoZero"/>
        <c:auto val="1"/>
        <c:lblAlgn val="ctr"/>
        <c:lblOffset val="100"/>
        <c:noMultiLvlLbl val="0"/>
      </c:catAx>
      <c:valAx>
        <c:axId val="5492633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492480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02147956710442"/>
          <c:y val="4.953490678633795E-2"/>
          <c:w val="0.58104102077300668"/>
          <c:h val="0.84431886438579506"/>
        </c:manualLayout>
      </c:layout>
      <c:barChart>
        <c:barDir val="bar"/>
        <c:grouping val="stacked"/>
        <c:varyColors val="0"/>
        <c:ser>
          <c:idx val="0"/>
          <c:order val="0"/>
          <c:tx>
            <c:strRef>
              <c:f>Tabelle1!$B$1</c:f>
              <c:strCache>
                <c:ptCount val="1"/>
                <c:pt idx="0">
                  <c:v>Datenreihe 1</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Tabelle1!$B$2:$B$3</c:f>
              <c:numCache>
                <c:formatCode>ge\ne\r\a\l</c:formatCode>
                <c:ptCount val="2"/>
                <c:pt idx="0">
                  <c:v>862.79</c:v>
                </c:pt>
                <c:pt idx="1">
                  <c:v>862.79</c:v>
                </c:pt>
              </c:numCache>
            </c:numRef>
          </c:val>
          <c:extLst xmlns:c16r2="http://schemas.microsoft.com/office/drawing/2015/06/chart">
            <c:ext xmlns:c16="http://schemas.microsoft.com/office/drawing/2014/chart" uri="{C3380CC4-5D6E-409C-BE32-E72D297353CC}">
              <c16:uniqueId val="{00000000-3310-4EB6-8614-9C52E7662424}"/>
            </c:ext>
          </c:extLst>
        </c:ser>
        <c:ser>
          <c:idx val="1"/>
          <c:order val="1"/>
          <c:tx>
            <c:strRef>
              <c:f>Tabelle1!$C$1</c:f>
              <c:strCache>
                <c:ptCount val="1"/>
                <c:pt idx="0">
                  <c:v>Datenreihe 2</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Tabelle1!$C$2:$C$3</c:f>
              <c:numCache>
                <c:formatCode>ge\ne\r\a\l</c:formatCode>
                <c:ptCount val="2"/>
                <c:pt idx="0">
                  <c:v>0</c:v>
                </c:pt>
                <c:pt idx="1">
                  <c:v>130.06</c:v>
                </c:pt>
              </c:numCache>
            </c:numRef>
          </c:val>
          <c:extLst xmlns:c16r2="http://schemas.microsoft.com/office/drawing/2015/06/chart">
            <c:ext xmlns:c16="http://schemas.microsoft.com/office/drawing/2014/chart" uri="{C3380CC4-5D6E-409C-BE32-E72D297353CC}">
              <c16:uniqueId val="{00000001-3310-4EB6-8614-9C52E7662424}"/>
            </c:ext>
          </c:extLst>
        </c:ser>
        <c:dLbls>
          <c:showLegendKey val="0"/>
          <c:showVal val="0"/>
          <c:showCatName val="0"/>
          <c:showSerName val="0"/>
          <c:showPercent val="0"/>
          <c:showBubbleSize val="0"/>
        </c:dLbls>
        <c:gapWidth val="150"/>
        <c:overlap val="100"/>
        <c:axId val="55112064"/>
        <c:axId val="55113600"/>
      </c:barChart>
      <c:catAx>
        <c:axId val="55112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5113600"/>
        <c:crosses val="autoZero"/>
        <c:auto val="1"/>
        <c:lblAlgn val="ctr"/>
        <c:lblOffset val="100"/>
        <c:noMultiLvlLbl val="0"/>
      </c:catAx>
      <c:valAx>
        <c:axId val="5511360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51120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dLbls>
          <c:showLegendKey val="0"/>
          <c:showVal val="0"/>
          <c:showCatName val="0"/>
          <c:showSerName val="0"/>
          <c:showPercent val="0"/>
          <c:showBubbleSize val="0"/>
        </c:dLbls>
        <c:gapWidth val="150"/>
        <c:overlap val="100"/>
        <c:axId val="56185600"/>
        <c:axId val="56187136"/>
      </c:barChart>
      <c:catAx>
        <c:axId val="56185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6187136"/>
        <c:crosses val="autoZero"/>
        <c:auto val="1"/>
        <c:lblAlgn val="ctr"/>
        <c:lblOffset val="100"/>
        <c:noMultiLvlLbl val="0"/>
      </c:catAx>
      <c:valAx>
        <c:axId val="5618713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618560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02147956710442"/>
          <c:y val="4.953490678633795E-2"/>
          <c:w val="0.58104102077300668"/>
          <c:h val="0.84431886438579506"/>
        </c:manualLayout>
      </c:layout>
      <c:barChart>
        <c:barDir val="bar"/>
        <c:grouping val="stacked"/>
        <c:varyColors val="0"/>
        <c:ser>
          <c:idx val="0"/>
          <c:order val="0"/>
          <c:tx>
            <c:strRef>
              <c:f>Tabelle1!$B$1</c:f>
              <c:strCache>
                <c:ptCount val="1"/>
                <c:pt idx="0">
                  <c:v>Datenreihe 1</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Tabelle1!$B$2:$B$3</c:f>
              <c:numCache>
                <c:formatCode>ge\ne\r\a\l</c:formatCode>
                <c:ptCount val="2"/>
                <c:pt idx="0">
                  <c:v>862.79</c:v>
                </c:pt>
                <c:pt idx="1">
                  <c:v>862.79</c:v>
                </c:pt>
              </c:numCache>
            </c:numRef>
          </c:val>
          <c:extLst xmlns:c16r2="http://schemas.microsoft.com/office/drawing/2015/06/chart">
            <c:ext xmlns:c16="http://schemas.microsoft.com/office/drawing/2014/chart" uri="{C3380CC4-5D6E-409C-BE32-E72D297353CC}">
              <c16:uniqueId val="{00000000-3310-4EB6-8614-9C52E7662424}"/>
            </c:ext>
          </c:extLst>
        </c:ser>
        <c:ser>
          <c:idx val="1"/>
          <c:order val="1"/>
          <c:tx>
            <c:strRef>
              <c:f>Tabelle1!$C$1</c:f>
              <c:strCache>
                <c:ptCount val="1"/>
                <c:pt idx="0">
                  <c:v>Datenreihe 2</c:v>
                </c:pt>
              </c:strCache>
            </c:strRef>
          </c:tx>
          <c:spPr>
            <a:solidFill>
              <a:srgbClr val="195E6B"/>
            </a:solidFill>
            <a:ln>
              <a:noFill/>
            </a:ln>
            <a:effectLst/>
          </c:spPr>
          <c:invertIfNegative val="0"/>
          <c:cat>
            <c:strRef>
              <c:f>Tabelle1!$A$2:$A$3</c:f>
              <c:strCache>
                <c:ptCount val="2"/>
                <c:pt idx="0">
                  <c:v>Sozialhilfe Neu</c:v>
                </c:pt>
                <c:pt idx="1">
                  <c:v>Mindestsicherung aktuell</c:v>
                </c:pt>
              </c:strCache>
            </c:strRef>
          </c:cat>
          <c:val>
            <c:numRef>
              <c:f>Tabelle1!$C$2:$C$3</c:f>
              <c:numCache>
                <c:formatCode>ge\ne\r\a\l</c:formatCode>
                <c:ptCount val="2"/>
                <c:pt idx="0">
                  <c:v>0</c:v>
                </c:pt>
                <c:pt idx="1">
                  <c:v>130.06</c:v>
                </c:pt>
              </c:numCache>
            </c:numRef>
          </c:val>
          <c:extLst xmlns:c16r2="http://schemas.microsoft.com/office/drawing/2015/06/chart">
            <c:ext xmlns:c16="http://schemas.microsoft.com/office/drawing/2014/chart" uri="{C3380CC4-5D6E-409C-BE32-E72D297353CC}">
              <c16:uniqueId val="{00000001-3310-4EB6-8614-9C52E7662424}"/>
            </c:ext>
          </c:extLst>
        </c:ser>
        <c:dLbls>
          <c:showLegendKey val="0"/>
          <c:showVal val="0"/>
          <c:showCatName val="0"/>
          <c:showSerName val="0"/>
          <c:showPercent val="0"/>
          <c:showBubbleSize val="0"/>
        </c:dLbls>
        <c:gapWidth val="150"/>
        <c:overlap val="100"/>
        <c:axId val="56310016"/>
        <c:axId val="56311808"/>
      </c:barChart>
      <c:catAx>
        <c:axId val="56310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56311808"/>
        <c:crosses val="autoZero"/>
        <c:auto val="1"/>
        <c:lblAlgn val="ctr"/>
        <c:lblOffset val="100"/>
        <c:noMultiLvlLbl val="0"/>
      </c:catAx>
      <c:valAx>
        <c:axId val="5631180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63100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0.58615</cdr:x>
      <cdr:y>0.9323</cdr:y>
    </cdr:from>
    <cdr:to>
      <cdr:x>0.59672</cdr:x>
      <cdr:y>0.95764</cdr:y>
    </cdr:to>
    <cdr:sp macro="" textlink="">
      <cdr:nvSpPr>
        <cdr:cNvPr id="2" name="Rechteck 1">
          <a:extLst xmlns:a="http://schemas.openxmlformats.org/drawingml/2006/main">
            <a:ext uri="{FF2B5EF4-FFF2-40B4-BE49-F238E27FC236}">
              <a16:creationId xmlns:a16="http://schemas.microsoft.com/office/drawing/2014/main" xmlns="" id="{54242B54-3302-46ED-A560-1258A5CB23A0}"/>
            </a:ext>
          </a:extLst>
        </cdr:cNvPr>
        <cdr:cNvSpPr/>
      </cdr:nvSpPr>
      <cdr:spPr>
        <a:xfrm xmlns:a="http://schemas.openxmlformats.org/drawingml/2006/main">
          <a:off x="6675341" y="4435475"/>
          <a:ext cx="120377" cy="120591"/>
        </a:xfrm>
        <a:prstGeom xmlns:a="http://schemas.openxmlformats.org/drawingml/2006/main" prst="rect">
          <a:avLst/>
        </a:prstGeom>
        <a:solidFill xmlns:a="http://schemas.openxmlformats.org/drawingml/2006/main">
          <a:srgbClr val="C0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0.05554</cdr:x>
      <cdr:y>0</cdr:y>
    </cdr:from>
    <cdr:to>
      <cdr:x>0.18456</cdr:x>
      <cdr:y>0.1902</cdr:y>
    </cdr:to>
    <cdr:sp macro="" textlink="">
      <cdr:nvSpPr>
        <cdr:cNvPr id="3" name="Textfeld 2">
          <a:extLst xmlns:a="http://schemas.openxmlformats.org/drawingml/2006/main">
            <a:ext uri="{FF2B5EF4-FFF2-40B4-BE49-F238E27FC236}">
              <a16:creationId xmlns:a16="http://schemas.microsoft.com/office/drawing/2014/main" xmlns="" id="{17873DAF-BEE6-4847-84E5-A21E885C6C07}"/>
            </a:ext>
          </a:extLst>
        </cdr:cNvPr>
        <cdr:cNvSpPr txBox="1"/>
      </cdr:nvSpPr>
      <cdr:spPr>
        <a:xfrm xmlns:a="http://schemas.openxmlformats.org/drawingml/2006/main">
          <a:off x="632464" y="0"/>
          <a:ext cx="1469348" cy="9048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AT" sz="1400" dirty="0"/>
            <a:t>Alleinstehende/</a:t>
          </a:r>
        </a:p>
        <a:p xmlns:a="http://schemas.openxmlformats.org/drawingml/2006/main">
          <a:r>
            <a:rPr lang="de-AT" sz="1400" dirty="0"/>
            <a:t> -erziehende Person </a:t>
          </a:r>
        </a:p>
      </cdr:txBody>
    </cdr:sp>
  </cdr:relSizeAnchor>
  <cdr:relSizeAnchor xmlns:cdr="http://schemas.openxmlformats.org/drawingml/2006/chartDrawing">
    <cdr:from>
      <cdr:x>0.1752</cdr:x>
      <cdr:y>0</cdr:y>
    </cdr:from>
    <cdr:to>
      <cdr:x>0.29253</cdr:x>
      <cdr:y>0.19702</cdr:y>
    </cdr:to>
    <cdr:sp macro="" textlink="">
      <cdr:nvSpPr>
        <cdr:cNvPr id="4" name="Textfeld 1">
          <a:extLst xmlns:a="http://schemas.openxmlformats.org/drawingml/2006/main">
            <a:ext uri="{FF2B5EF4-FFF2-40B4-BE49-F238E27FC236}">
              <a16:creationId xmlns:a16="http://schemas.microsoft.com/office/drawing/2014/main" xmlns="" id="{C3C1B359-FD6A-469A-A20E-9E065A7572CB}"/>
            </a:ext>
          </a:extLst>
        </cdr:cNvPr>
        <cdr:cNvSpPr txBox="1"/>
      </cdr:nvSpPr>
      <cdr:spPr>
        <a:xfrm xmlns:a="http://schemas.openxmlformats.org/drawingml/2006/main">
          <a:off x="1958008" y="0"/>
          <a:ext cx="1311335" cy="10014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nicht alleinstehend</a:t>
          </a:r>
          <a:r>
            <a:rPr lang="de-AT" sz="2000" dirty="0"/>
            <a:t> </a:t>
          </a:r>
        </a:p>
      </cdr:txBody>
    </cdr:sp>
  </cdr:relSizeAnchor>
  <cdr:relSizeAnchor xmlns:cdr="http://schemas.openxmlformats.org/drawingml/2006/chartDrawing">
    <cdr:from>
      <cdr:x>0.52439</cdr:x>
      <cdr:y>0</cdr:y>
    </cdr:from>
    <cdr:to>
      <cdr:x>0.64172</cdr:x>
      <cdr:y>0.19702</cdr:y>
    </cdr:to>
    <cdr:sp macro="" textlink="">
      <cdr:nvSpPr>
        <cdr:cNvPr id="5" name="Textfeld 1">
          <a:extLst xmlns:a="http://schemas.openxmlformats.org/drawingml/2006/main">
            <a:ext uri="{FF2B5EF4-FFF2-40B4-BE49-F238E27FC236}">
              <a16:creationId xmlns:a16="http://schemas.microsoft.com/office/drawing/2014/main" xmlns="" id="{6FA12B58-EADF-4F7A-85C2-C3A369E5A77E}"/>
            </a:ext>
          </a:extLst>
        </cdr:cNvPr>
        <cdr:cNvSpPr txBox="1"/>
      </cdr:nvSpPr>
      <cdr:spPr>
        <a:xfrm xmlns:a="http://schemas.openxmlformats.org/drawingml/2006/main">
          <a:off x="5860537" y="0"/>
          <a:ext cx="1311335" cy="10014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2. Kind</a:t>
          </a:r>
          <a:endParaRPr lang="de-AT" sz="2000" dirty="0"/>
        </a:p>
      </cdr:txBody>
    </cdr:sp>
  </cdr:relSizeAnchor>
  <cdr:relSizeAnchor xmlns:cdr="http://schemas.openxmlformats.org/drawingml/2006/chartDrawing">
    <cdr:from>
      <cdr:x>0.40531</cdr:x>
      <cdr:y>0</cdr:y>
    </cdr:from>
    <cdr:to>
      <cdr:x>0.52265</cdr:x>
      <cdr:y>0.19702</cdr:y>
    </cdr:to>
    <cdr:sp macro="" textlink="">
      <cdr:nvSpPr>
        <cdr:cNvPr id="6" name="Textfeld 1">
          <a:extLst xmlns:a="http://schemas.openxmlformats.org/drawingml/2006/main">
            <a:ext uri="{FF2B5EF4-FFF2-40B4-BE49-F238E27FC236}">
              <a16:creationId xmlns:a16="http://schemas.microsoft.com/office/drawing/2014/main" xmlns="" id="{6FA12B58-EADF-4F7A-85C2-C3A369E5A77E}"/>
            </a:ext>
          </a:extLst>
        </cdr:cNvPr>
        <cdr:cNvSpPr txBox="1"/>
      </cdr:nvSpPr>
      <cdr:spPr>
        <a:xfrm xmlns:a="http://schemas.openxmlformats.org/drawingml/2006/main">
          <a:off x="4529758" y="0"/>
          <a:ext cx="1311335" cy="10014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1. Kind</a:t>
          </a:r>
          <a:endParaRPr lang="de-AT" sz="2000" dirty="0"/>
        </a:p>
      </cdr:txBody>
    </cdr:sp>
  </cdr:relSizeAnchor>
  <cdr:relSizeAnchor xmlns:cdr="http://schemas.openxmlformats.org/drawingml/2006/chartDrawing">
    <cdr:from>
      <cdr:x>0.29094</cdr:x>
      <cdr:y>0</cdr:y>
    </cdr:from>
    <cdr:to>
      <cdr:x>0.40828</cdr:x>
      <cdr:y>0.32542</cdr:y>
    </cdr:to>
    <cdr:sp macro="" textlink="">
      <cdr:nvSpPr>
        <cdr:cNvPr id="7" name="Textfeld 1">
          <a:extLst xmlns:a="http://schemas.openxmlformats.org/drawingml/2006/main">
            <a:ext uri="{FF2B5EF4-FFF2-40B4-BE49-F238E27FC236}">
              <a16:creationId xmlns:a16="http://schemas.microsoft.com/office/drawing/2014/main" xmlns="" id="{6FA12B58-EADF-4F7A-85C2-C3A369E5A77E}"/>
            </a:ext>
          </a:extLst>
        </cdr:cNvPr>
        <cdr:cNvSpPr txBox="1"/>
      </cdr:nvSpPr>
      <cdr:spPr>
        <a:xfrm xmlns:a="http://schemas.openxmlformats.org/drawingml/2006/main">
          <a:off x="3251594" y="0"/>
          <a:ext cx="1311335" cy="16541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ab der 3. volljährigen Person in der</a:t>
          </a:r>
          <a:br>
            <a:rPr lang="de-AT" sz="1400" dirty="0"/>
          </a:br>
          <a:r>
            <a:rPr lang="de-AT" sz="1400" dirty="0"/>
            <a:t>Bedarfs-gemeinschaft </a:t>
          </a:r>
        </a:p>
      </cdr:txBody>
    </cdr:sp>
  </cdr:relSizeAnchor>
  <cdr:relSizeAnchor xmlns:cdr="http://schemas.openxmlformats.org/drawingml/2006/chartDrawing">
    <cdr:from>
      <cdr:x>0.75259</cdr:x>
      <cdr:y>0</cdr:y>
    </cdr:from>
    <cdr:to>
      <cdr:x>0.86993</cdr:x>
      <cdr:y>0.19702</cdr:y>
    </cdr:to>
    <cdr:sp macro="" textlink="">
      <cdr:nvSpPr>
        <cdr:cNvPr id="8" name="Textfeld 1">
          <a:extLst xmlns:a="http://schemas.openxmlformats.org/drawingml/2006/main">
            <a:ext uri="{FF2B5EF4-FFF2-40B4-BE49-F238E27FC236}">
              <a16:creationId xmlns:a16="http://schemas.microsoft.com/office/drawing/2014/main" xmlns="" id="{6FA12B58-EADF-4F7A-85C2-C3A369E5A77E}"/>
            </a:ext>
          </a:extLst>
        </cdr:cNvPr>
        <cdr:cNvSpPr txBox="1"/>
      </cdr:nvSpPr>
      <cdr:spPr>
        <a:xfrm xmlns:a="http://schemas.openxmlformats.org/drawingml/2006/main">
          <a:off x="8410969" y="0"/>
          <a:ext cx="1311335" cy="10014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4. bis 6. Kind</a:t>
          </a:r>
          <a:endParaRPr lang="de-AT" sz="2000" dirty="0"/>
        </a:p>
      </cdr:txBody>
    </cdr:sp>
  </cdr:relSizeAnchor>
  <cdr:relSizeAnchor xmlns:cdr="http://schemas.openxmlformats.org/drawingml/2006/chartDrawing">
    <cdr:from>
      <cdr:x>0.63721</cdr:x>
      <cdr:y>0</cdr:y>
    </cdr:from>
    <cdr:to>
      <cdr:x>0.75455</cdr:x>
      <cdr:y>0.19702</cdr:y>
    </cdr:to>
    <cdr:sp macro="" textlink="">
      <cdr:nvSpPr>
        <cdr:cNvPr id="9" name="Textfeld 1">
          <a:extLst xmlns:a="http://schemas.openxmlformats.org/drawingml/2006/main">
            <a:ext uri="{FF2B5EF4-FFF2-40B4-BE49-F238E27FC236}">
              <a16:creationId xmlns:a16="http://schemas.microsoft.com/office/drawing/2014/main" xmlns="" id="{56F66B5F-1143-47AE-8B3E-F2DD65799DD1}"/>
            </a:ext>
          </a:extLst>
        </cdr:cNvPr>
        <cdr:cNvSpPr txBox="1"/>
      </cdr:nvSpPr>
      <cdr:spPr>
        <a:xfrm xmlns:a="http://schemas.openxmlformats.org/drawingml/2006/main">
          <a:off x="7121466" y="0"/>
          <a:ext cx="1311335" cy="10014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3. Kind</a:t>
          </a:r>
          <a:endParaRPr lang="de-AT" sz="2000" dirty="0"/>
        </a:p>
      </cdr:txBody>
    </cdr:sp>
  </cdr:relSizeAnchor>
  <cdr:relSizeAnchor xmlns:cdr="http://schemas.openxmlformats.org/drawingml/2006/chartDrawing">
    <cdr:from>
      <cdr:x>0.88802</cdr:x>
      <cdr:y>0</cdr:y>
    </cdr:from>
    <cdr:to>
      <cdr:x>0.96323</cdr:x>
      <cdr:y>0.19702</cdr:y>
    </cdr:to>
    <cdr:sp macro="" textlink="">
      <cdr:nvSpPr>
        <cdr:cNvPr id="10" name="Textfeld 1">
          <a:extLst xmlns:a="http://schemas.openxmlformats.org/drawingml/2006/main">
            <a:ext uri="{FF2B5EF4-FFF2-40B4-BE49-F238E27FC236}">
              <a16:creationId xmlns:a16="http://schemas.microsoft.com/office/drawing/2014/main" xmlns="" id="{489A8A0E-7CDE-4B62-BB09-179B7EBC68B0}"/>
            </a:ext>
          </a:extLst>
        </cdr:cNvPr>
        <cdr:cNvSpPr txBox="1"/>
      </cdr:nvSpPr>
      <cdr:spPr>
        <a:xfrm xmlns:a="http://schemas.openxmlformats.org/drawingml/2006/main">
          <a:off x="10121900" y="0"/>
          <a:ext cx="857250" cy="994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Ab dem 7. Kind</a:t>
          </a:r>
          <a:endParaRPr lang="de-AT" sz="2000" dirty="0"/>
        </a:p>
      </cdr:txBody>
    </cdr:sp>
  </cdr:relSizeAnchor>
  <cdr:relSizeAnchor xmlns:cdr="http://schemas.openxmlformats.org/drawingml/2006/chartDrawing">
    <cdr:from>
      <cdr:x>0.1098</cdr:x>
      <cdr:y>0.4538</cdr:y>
    </cdr:from>
    <cdr:to>
      <cdr:x>0.15303</cdr:x>
      <cdr:y>0.75953</cdr:y>
    </cdr:to>
    <cdr:sp macro="" textlink="">
      <cdr:nvSpPr>
        <cdr:cNvPr id="11" name="Rechteck 10">
          <a:extLst xmlns:a="http://schemas.openxmlformats.org/drawingml/2006/main">
            <a:ext uri="{FF2B5EF4-FFF2-40B4-BE49-F238E27FC236}">
              <a16:creationId xmlns:a16="http://schemas.microsoft.com/office/drawing/2014/main" xmlns="" id="{62A6D16A-7EA3-4F73-B180-2997CE271D84}"/>
            </a:ext>
          </a:extLst>
        </cdr:cNvPr>
        <cdr:cNvSpPr/>
      </cdr:nvSpPr>
      <cdr:spPr>
        <a:xfrm xmlns:a="http://schemas.openxmlformats.org/drawingml/2006/main">
          <a:off x="1250461" y="2159000"/>
          <a:ext cx="492370" cy="1454499"/>
        </a:xfrm>
        <a:prstGeom xmlns:a="http://schemas.openxmlformats.org/drawingml/2006/main" prst="rect">
          <a:avLst/>
        </a:prstGeom>
        <a:pattFill xmlns:a="http://schemas.openxmlformats.org/drawingml/2006/main" prst="wdDnDiag">
          <a:fgClr>
            <a:schemeClr val="tx1">
              <a:lumMod val="65000"/>
              <a:lumOff val="35000"/>
            </a:schemeClr>
          </a:fgClr>
          <a:bgClr>
            <a:srgbClr val="5B1C82"/>
          </a:bgClr>
        </a:patt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dirty="0"/>
        </a:p>
      </cdr:txBody>
    </cdr:sp>
  </cdr:relSizeAnchor>
  <cdr:relSizeAnchor xmlns:cdr="http://schemas.openxmlformats.org/drawingml/2006/chartDrawing">
    <cdr:from>
      <cdr:x>0.34347</cdr:x>
      <cdr:y>0.6497</cdr:y>
    </cdr:from>
    <cdr:to>
      <cdr:x>0.38507</cdr:x>
      <cdr:y>0.75953</cdr:y>
    </cdr:to>
    <cdr:sp macro="" textlink="">
      <cdr:nvSpPr>
        <cdr:cNvPr id="12" name="Rechteck 11">
          <a:extLst xmlns:a="http://schemas.openxmlformats.org/drawingml/2006/main">
            <a:ext uri="{FF2B5EF4-FFF2-40B4-BE49-F238E27FC236}">
              <a16:creationId xmlns:a16="http://schemas.microsoft.com/office/drawing/2014/main" xmlns="" id="{B24FB6E7-150D-4139-89FD-1874087A4BE6}"/>
            </a:ext>
          </a:extLst>
        </cdr:cNvPr>
        <cdr:cNvSpPr/>
      </cdr:nvSpPr>
      <cdr:spPr>
        <a:xfrm xmlns:a="http://schemas.openxmlformats.org/drawingml/2006/main">
          <a:off x="3911600" y="3090985"/>
          <a:ext cx="473786" cy="522514"/>
        </a:xfrm>
        <a:prstGeom xmlns:a="http://schemas.openxmlformats.org/drawingml/2006/main" prst="rect">
          <a:avLst/>
        </a:prstGeom>
        <a:pattFill xmlns:a="http://schemas.openxmlformats.org/drawingml/2006/main" prst="wdDnDiag">
          <a:fgClr>
            <a:schemeClr val="tx1">
              <a:lumMod val="65000"/>
              <a:lumOff val="35000"/>
            </a:schemeClr>
          </a:fgClr>
          <a:bgClr>
            <a:srgbClr val="5B1C82"/>
          </a:bgClr>
        </a:patt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dirty="0"/>
        </a:p>
      </cdr:txBody>
    </cdr:sp>
  </cdr:relSizeAnchor>
  <cdr:relSizeAnchor xmlns:cdr="http://schemas.openxmlformats.org/drawingml/2006/chartDrawing">
    <cdr:from>
      <cdr:x>0.22627</cdr:x>
      <cdr:y>0.56721</cdr:y>
    </cdr:from>
    <cdr:to>
      <cdr:x>0.26862</cdr:x>
      <cdr:y>0.76152</cdr:y>
    </cdr:to>
    <cdr:sp macro="" textlink="">
      <cdr:nvSpPr>
        <cdr:cNvPr id="13" name="Rechteck 12">
          <a:extLst xmlns:a="http://schemas.openxmlformats.org/drawingml/2006/main">
            <a:ext uri="{FF2B5EF4-FFF2-40B4-BE49-F238E27FC236}">
              <a16:creationId xmlns:a16="http://schemas.microsoft.com/office/drawing/2014/main" xmlns="" id="{B24FB6E7-150D-4139-89FD-1874087A4BE6}"/>
            </a:ext>
          </a:extLst>
        </cdr:cNvPr>
        <cdr:cNvSpPr/>
      </cdr:nvSpPr>
      <cdr:spPr>
        <a:xfrm xmlns:a="http://schemas.openxmlformats.org/drawingml/2006/main">
          <a:off x="2576843" y="2698522"/>
          <a:ext cx="482321" cy="924448"/>
        </a:xfrm>
        <a:prstGeom xmlns:a="http://schemas.openxmlformats.org/drawingml/2006/main" prst="rect">
          <a:avLst/>
        </a:prstGeom>
        <a:pattFill xmlns:a="http://schemas.openxmlformats.org/drawingml/2006/main" prst="wdDnDiag">
          <a:fgClr>
            <a:schemeClr val="tx1">
              <a:lumMod val="65000"/>
              <a:lumOff val="35000"/>
            </a:schemeClr>
          </a:fgClr>
          <a:bgClr>
            <a:srgbClr val="5B1C82"/>
          </a:bgClr>
        </a:patt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dirty="0"/>
        </a:p>
      </cdr:txBody>
    </cdr:sp>
  </cdr:relSizeAnchor>
  <cdr:relSizeAnchor xmlns:cdr="http://schemas.openxmlformats.org/drawingml/2006/chartDrawing">
    <cdr:from>
      <cdr:x>0.68899</cdr:x>
      <cdr:y>0.9323</cdr:y>
    </cdr:from>
    <cdr:to>
      <cdr:x>0.70037</cdr:x>
      <cdr:y>0.96031</cdr:y>
    </cdr:to>
    <cdr:sp macro="" textlink="">
      <cdr:nvSpPr>
        <cdr:cNvPr id="14" name="Rechteck 13">
          <a:extLst xmlns:a="http://schemas.openxmlformats.org/drawingml/2006/main">
            <a:ext uri="{FF2B5EF4-FFF2-40B4-BE49-F238E27FC236}">
              <a16:creationId xmlns:a16="http://schemas.microsoft.com/office/drawing/2014/main" xmlns="" id="{E2BC6CA8-9A71-48AE-B1C7-4825239281CE}"/>
            </a:ext>
          </a:extLst>
        </cdr:cNvPr>
        <cdr:cNvSpPr/>
      </cdr:nvSpPr>
      <cdr:spPr>
        <a:xfrm xmlns:a="http://schemas.openxmlformats.org/drawingml/2006/main">
          <a:off x="7846625" y="4435475"/>
          <a:ext cx="129514" cy="133276"/>
        </a:xfrm>
        <a:prstGeom xmlns:a="http://schemas.openxmlformats.org/drawingml/2006/main" prst="rect">
          <a:avLst/>
        </a:prstGeom>
        <a:pattFill xmlns:a="http://schemas.openxmlformats.org/drawingml/2006/main" prst="wdDnDiag">
          <a:fgClr>
            <a:schemeClr val="tx1">
              <a:lumMod val="65000"/>
              <a:lumOff val="35000"/>
            </a:schemeClr>
          </a:fgClr>
          <a:bgClr>
            <a:srgbClr val="5B1C82"/>
          </a:bgClr>
        </a:patt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dirty="0"/>
        </a:p>
      </cdr:txBody>
    </cdr:sp>
  </cdr:relSizeAnchor>
  <cdr:relSizeAnchor xmlns:cdr="http://schemas.openxmlformats.org/drawingml/2006/chartDrawing">
    <cdr:from>
      <cdr:x>0.05827</cdr:x>
      <cdr:y>0.84938</cdr:y>
    </cdr:from>
    <cdr:to>
      <cdr:x>0.39023</cdr:x>
      <cdr:y>0.9076</cdr:y>
    </cdr:to>
    <cdr:sp macro="" textlink="">
      <cdr:nvSpPr>
        <cdr:cNvPr id="15" name="Rechteck 14">
          <a:extLst xmlns:a="http://schemas.openxmlformats.org/drawingml/2006/main">
            <a:ext uri="{FF2B5EF4-FFF2-40B4-BE49-F238E27FC236}">
              <a16:creationId xmlns:a16="http://schemas.microsoft.com/office/drawing/2014/main" xmlns="" id="{D42CDBA4-0648-4E0E-908A-FEDB1D63C594}"/>
            </a:ext>
          </a:extLst>
        </cdr:cNvPr>
        <cdr:cNvSpPr/>
      </cdr:nvSpPr>
      <cdr:spPr>
        <a:xfrm xmlns:a="http://schemas.openxmlformats.org/drawingml/2006/main">
          <a:off x="663576" y="4041001"/>
          <a:ext cx="3780568"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de-DE" sz="1400" b="1" dirty="0">
              <a:solidFill>
                <a:schemeClr val="tx1">
                  <a:lumMod val="65000"/>
                  <a:lumOff val="35000"/>
                </a:schemeClr>
              </a:solidFill>
            </a:rPr>
            <a:t>* </a:t>
          </a:r>
          <a:r>
            <a:rPr lang="de-DE" sz="1400" b="1" dirty="0">
              <a:solidFill>
                <a:srgbClr val="C00000"/>
              </a:solidFill>
            </a:rPr>
            <a:t>-36,00%                 </a:t>
          </a:r>
          <a:r>
            <a:rPr lang="de-DE" sz="1400" b="1" dirty="0">
              <a:solidFill>
                <a:schemeClr val="tx1">
                  <a:lumMod val="65000"/>
                  <a:lumOff val="35000"/>
                </a:schemeClr>
              </a:solidFill>
            </a:rPr>
            <a:t>*</a:t>
          </a:r>
          <a:r>
            <a:rPr lang="de-DE" sz="1400" b="1" dirty="0">
              <a:solidFill>
                <a:srgbClr val="C00000"/>
              </a:solidFill>
            </a:rPr>
            <a:t> -28,95%              </a:t>
          </a:r>
          <a:r>
            <a:rPr lang="de-DE" sz="1400" b="1" dirty="0">
              <a:solidFill>
                <a:schemeClr val="tx1">
                  <a:lumMod val="65000"/>
                  <a:lumOff val="35000"/>
                </a:schemeClr>
              </a:solidFill>
            </a:rPr>
            <a:t>*</a:t>
          </a:r>
          <a:r>
            <a:rPr lang="de-DE" sz="1400" b="1" dirty="0">
              <a:solidFill>
                <a:srgbClr val="C00000"/>
              </a:solidFill>
            </a:rPr>
            <a:t> -19,90%</a:t>
          </a:r>
        </a:p>
      </cdr:txBody>
    </cdr:sp>
  </cdr:relSizeAnchor>
</c:userShapes>
</file>

<file path=ppt/drawings/drawing2.xml><?xml version="1.0" encoding="utf-8"?>
<c:userShapes xmlns:c="http://schemas.openxmlformats.org/drawingml/2006/chart">
  <cdr:relSizeAnchor xmlns:cdr="http://schemas.openxmlformats.org/drawingml/2006/chartDrawing">
    <cdr:from>
      <cdr:x>0.4638</cdr:x>
      <cdr:y>0.64457</cdr:y>
    </cdr:from>
    <cdr:to>
      <cdr:x>0.70555</cdr:x>
      <cdr:y>0.85036</cdr:y>
    </cdr:to>
    <cdr:sp macro="" textlink="">
      <cdr:nvSpPr>
        <cdr:cNvPr id="4" name="Textfeld 41">
          <a:extLst xmlns:a="http://schemas.openxmlformats.org/drawingml/2006/main">
            <a:ext uri="{FF2B5EF4-FFF2-40B4-BE49-F238E27FC236}">
              <a16:creationId xmlns:a16="http://schemas.microsoft.com/office/drawing/2014/main" xmlns="" id="{BD9A46BD-6C09-4BF3-B105-1A43110B50D1}"/>
            </a:ext>
          </a:extLst>
        </cdr:cNvPr>
        <cdr:cNvSpPr txBox="1"/>
      </cdr:nvSpPr>
      <cdr:spPr>
        <a:xfrm xmlns:a="http://schemas.openxmlformats.org/drawingml/2006/main">
          <a:off x="2130738" y="1156810"/>
          <a:ext cx="1110621"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-664,10€</a:t>
          </a:r>
        </a:p>
      </cdr:txBody>
    </cdr:sp>
  </cdr:relSizeAnchor>
  <cdr:relSizeAnchor xmlns:cdr="http://schemas.openxmlformats.org/drawingml/2006/chartDrawing">
    <cdr:from>
      <cdr:x>0.28462</cdr:x>
      <cdr:y>0.76571</cdr:y>
    </cdr:from>
    <cdr:to>
      <cdr:x>0.37576</cdr:x>
      <cdr:y>0.9715</cdr:y>
    </cdr:to>
    <cdr:sp macro="" textlink="">
      <cdr:nvSpPr>
        <cdr:cNvPr id="5" name="Textfeld 39">
          <a:extLst xmlns:a="http://schemas.openxmlformats.org/drawingml/2006/main">
            <a:ext uri="{FF2B5EF4-FFF2-40B4-BE49-F238E27FC236}">
              <a16:creationId xmlns:a16="http://schemas.microsoft.com/office/drawing/2014/main" xmlns="" id="{1BF19723-271D-47B1-9BED-17F5BCFEC4B6}"/>
            </a:ext>
          </a:extLst>
        </cdr:cNvPr>
        <cdr:cNvSpPr txBox="1"/>
      </cdr:nvSpPr>
      <cdr:spPr>
        <a:xfrm xmlns:a="http://schemas.openxmlformats.org/drawingml/2006/main">
          <a:off x="1307584" y="1374214"/>
          <a:ext cx="418704"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0€</a:t>
          </a:r>
        </a:p>
      </cdr:txBody>
    </cdr:sp>
  </cdr:relSizeAnchor>
</c:userShapes>
</file>

<file path=ppt/drawings/drawing3.xml><?xml version="1.0" encoding="utf-8"?>
<c:userShapes xmlns:c="http://schemas.openxmlformats.org/drawingml/2006/chart">
  <cdr:relSizeAnchor xmlns:cdr="http://schemas.openxmlformats.org/drawingml/2006/chartDrawing">
    <cdr:from>
      <cdr:x>0.14839</cdr:x>
      <cdr:y>0.34641</cdr:y>
    </cdr:from>
    <cdr:to>
      <cdr:x>0.32851</cdr:x>
      <cdr:y>0.5522</cdr:y>
    </cdr:to>
    <cdr:sp macro="" textlink="">
      <cdr:nvSpPr>
        <cdr:cNvPr id="2" name="Textfeld 39">
          <a:extLst xmlns:a="http://schemas.openxmlformats.org/drawingml/2006/main">
            <a:ext uri="{FF2B5EF4-FFF2-40B4-BE49-F238E27FC236}">
              <a16:creationId xmlns:a16="http://schemas.microsoft.com/office/drawing/2014/main" xmlns="" id="{EB11E010-DD33-45B7-B8D2-236D1AB81E50}"/>
            </a:ext>
          </a:extLst>
        </cdr:cNvPr>
        <cdr:cNvSpPr txBox="1"/>
      </cdr:nvSpPr>
      <cdr:spPr>
        <a:xfrm xmlns:a="http://schemas.openxmlformats.org/drawingml/2006/main">
          <a:off x="681703" y="680272"/>
          <a:ext cx="827487" cy="404126"/>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AT" dirty="0"/>
            <a:t>2.597€</a:t>
          </a:r>
        </a:p>
      </cdr:txBody>
    </cdr:sp>
  </cdr:relSizeAnchor>
</c:userShapes>
</file>

<file path=ppt/drawings/drawing4.xml><?xml version="1.0" encoding="utf-8"?>
<c:userShapes xmlns:c="http://schemas.openxmlformats.org/drawingml/2006/chart">
  <cdr:relSizeAnchor xmlns:cdr="http://schemas.openxmlformats.org/drawingml/2006/chartDrawing">
    <cdr:from>
      <cdr:x>0.09713</cdr:x>
      <cdr:y>0.32304</cdr:y>
    </cdr:from>
    <cdr:to>
      <cdr:x>0.31356</cdr:x>
      <cdr:y>0.52883</cdr:y>
    </cdr:to>
    <cdr:sp macro="" textlink="">
      <cdr:nvSpPr>
        <cdr:cNvPr id="2" name="Textfeld 39">
          <a:extLst xmlns:a="http://schemas.openxmlformats.org/drawingml/2006/main">
            <a:ext uri="{FF2B5EF4-FFF2-40B4-BE49-F238E27FC236}">
              <a16:creationId xmlns:a16="http://schemas.microsoft.com/office/drawing/2014/main" xmlns="" id="{EB11E010-DD33-45B7-B8D2-236D1AB81E50}"/>
            </a:ext>
          </a:extLst>
        </cdr:cNvPr>
        <cdr:cNvSpPr txBox="1"/>
      </cdr:nvSpPr>
      <cdr:spPr>
        <a:xfrm xmlns:a="http://schemas.openxmlformats.org/drawingml/2006/main">
          <a:off x="622538" y="579753"/>
          <a:ext cx="1387173"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1.715,59€</a:t>
          </a:r>
        </a:p>
      </cdr:txBody>
    </cdr:sp>
  </cdr:relSizeAnchor>
  <cdr:relSizeAnchor xmlns:cdr="http://schemas.openxmlformats.org/drawingml/2006/chartDrawing">
    <cdr:from>
      <cdr:x>0.04867</cdr:x>
      <cdr:y>0.63987</cdr:y>
    </cdr:from>
    <cdr:to>
      <cdr:x>0.26956</cdr:x>
      <cdr:y>1</cdr:y>
    </cdr:to>
    <cdr:sp macro="" textlink="">
      <cdr:nvSpPr>
        <cdr:cNvPr id="3" name="Textfeld 39">
          <a:extLst xmlns:a="http://schemas.openxmlformats.org/drawingml/2006/main">
            <a:ext uri="{FF2B5EF4-FFF2-40B4-BE49-F238E27FC236}">
              <a16:creationId xmlns:a16="http://schemas.microsoft.com/office/drawing/2014/main" xmlns="" id="{EB11E010-DD33-45B7-B8D2-236D1AB81E50}"/>
            </a:ext>
          </a:extLst>
        </cdr:cNvPr>
        <cdr:cNvSpPr txBox="1"/>
      </cdr:nvSpPr>
      <cdr:spPr>
        <a:xfrm xmlns:a="http://schemas.openxmlformats.org/drawingml/2006/main">
          <a:off x="311929" y="1148363"/>
          <a:ext cx="1415772" cy="64633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r" defTabSz="914400" rtl="0" eaLnBrk="1" fontAlgn="auto" latinLnBrk="0" hangingPunct="1">
            <a:lnSpc>
              <a:spcPct val="100000"/>
            </a:lnSpc>
            <a:spcBef>
              <a:spcPts val="0"/>
            </a:spcBef>
            <a:spcAft>
              <a:spcPts val="0"/>
            </a:spcAft>
            <a:buClrTx/>
            <a:buSzTx/>
            <a:buFontTx/>
            <a:buNone/>
            <a:tabLst/>
            <a:defRPr/>
          </a:pPr>
          <a:r>
            <a:rPr lang="de-AT" dirty="0">
              <a:solidFill>
                <a:prstClr val="black"/>
              </a:solidFill>
              <a:latin typeface="Calibri" panose="020F0502020204030204"/>
            </a:rPr>
            <a:t>zw. 722,53€ </a:t>
          </a:r>
        </a:p>
        <a:p xmlns:a="http://schemas.openxmlformats.org/drawingml/2006/main">
          <a:pPr marL="0" marR="0" lvl="0" indent="0" algn="r" defTabSz="914400" rtl="0" eaLnBrk="1" fontAlgn="auto" latinLnBrk="0" hangingPunct="1">
            <a:lnSpc>
              <a:spcPct val="100000"/>
            </a:lnSpc>
            <a:spcBef>
              <a:spcPts val="0"/>
            </a:spcBef>
            <a:spcAft>
              <a:spcPts val="0"/>
            </a:spcAft>
            <a:buClrTx/>
            <a:buSzTx/>
            <a:buFontTx/>
            <a:buNone/>
            <a:tabLst/>
            <a:defRPr/>
          </a:pPr>
          <a:r>
            <a:rPr lang="de-AT" dirty="0">
              <a:solidFill>
                <a:prstClr val="black"/>
              </a:solidFill>
              <a:latin typeface="Calibri" panose="020F0502020204030204"/>
            </a:rPr>
            <a:t>und 982,87€ </a:t>
          </a: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cdr:txBody>
    </cdr:sp>
  </cdr:relSizeAnchor>
  <cdr:relSizeAnchor xmlns:cdr="http://schemas.openxmlformats.org/drawingml/2006/chartDrawing">
    <cdr:from>
      <cdr:x>0.48177</cdr:x>
      <cdr:y>0.50375</cdr:y>
    </cdr:from>
    <cdr:to>
      <cdr:x>0.93303</cdr:x>
      <cdr:y>0.86388</cdr:y>
    </cdr:to>
    <cdr:sp macro="" textlink="">
      <cdr:nvSpPr>
        <cdr:cNvPr id="5" name="Textfeld 41">
          <a:extLst xmlns:a="http://schemas.openxmlformats.org/drawingml/2006/main">
            <a:ext uri="{FF2B5EF4-FFF2-40B4-BE49-F238E27FC236}">
              <a16:creationId xmlns:a16="http://schemas.microsoft.com/office/drawing/2014/main" xmlns="" id="{BD9A46BD-6C09-4BF3-B105-1A43110B50D1}"/>
            </a:ext>
          </a:extLst>
        </cdr:cNvPr>
        <cdr:cNvSpPr txBox="1"/>
      </cdr:nvSpPr>
      <cdr:spPr>
        <a:xfrm xmlns:a="http://schemas.openxmlformats.org/drawingml/2006/main">
          <a:off x="3087847" y="904071"/>
          <a:ext cx="2892278" cy="6463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lvl="0"/>
          <a:r>
            <a:rPr lang="de-AT" b="1" dirty="0">
              <a:solidFill>
                <a:srgbClr val="FF0000"/>
              </a:solidFill>
              <a:latin typeface="Calibri" panose="020F0502020204030204"/>
            </a:rPr>
            <a:t>zw. </a:t>
          </a: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a:t>
          </a:r>
          <a:r>
            <a:rPr lang="de-AT" b="1" dirty="0">
              <a:solidFill>
                <a:srgbClr val="FF0000"/>
              </a:solidFill>
              <a:latin typeface="Calibri" panose="020F0502020204030204"/>
            </a:rPr>
            <a:t>732,72</a:t>
          </a:r>
          <a:r>
            <a:rPr lang="de-AT" b="1" dirty="0">
              <a:solidFill>
                <a:srgbClr val="FF0000"/>
              </a:solidFill>
            </a:rPr>
            <a:t>€ und -993,06€ </a:t>
          </a:r>
          <a:br>
            <a:rPr lang="de-AT" b="1" dirty="0">
              <a:solidFill>
                <a:srgbClr val="FF0000"/>
              </a:solidFill>
            </a:rPr>
          </a:b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je nach Bildungsstand</a:t>
          </a:r>
        </a:p>
      </cdr:txBody>
    </cdr:sp>
  </cdr:relSizeAnchor>
</c:userShapes>
</file>

<file path=ppt/drawings/drawing5.xml><?xml version="1.0" encoding="utf-8"?>
<c:userShapes xmlns:c="http://schemas.openxmlformats.org/drawingml/2006/chart">
  <cdr:relSizeAnchor xmlns:cdr="http://schemas.openxmlformats.org/drawingml/2006/chartDrawing">
    <cdr:from>
      <cdr:x>0.09713</cdr:x>
      <cdr:y>0.32304</cdr:y>
    </cdr:from>
    <cdr:to>
      <cdr:x>0.31356</cdr:x>
      <cdr:y>0.52883</cdr:y>
    </cdr:to>
    <cdr:sp macro="" textlink="">
      <cdr:nvSpPr>
        <cdr:cNvPr id="2" name="Textfeld 39">
          <a:extLst xmlns:a="http://schemas.openxmlformats.org/drawingml/2006/main">
            <a:ext uri="{FF2B5EF4-FFF2-40B4-BE49-F238E27FC236}">
              <a16:creationId xmlns:a16="http://schemas.microsoft.com/office/drawing/2014/main" xmlns="" id="{EB11E010-DD33-45B7-B8D2-236D1AB81E50}"/>
            </a:ext>
          </a:extLst>
        </cdr:cNvPr>
        <cdr:cNvSpPr txBox="1"/>
      </cdr:nvSpPr>
      <cdr:spPr>
        <a:xfrm xmlns:a="http://schemas.openxmlformats.org/drawingml/2006/main">
          <a:off x="622538" y="579753"/>
          <a:ext cx="1387173" cy="369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1.715,59€</a:t>
          </a:r>
        </a:p>
      </cdr:txBody>
    </cdr:sp>
  </cdr:relSizeAnchor>
  <cdr:relSizeAnchor xmlns:cdr="http://schemas.openxmlformats.org/drawingml/2006/chartDrawing">
    <cdr:from>
      <cdr:x>0.02141</cdr:x>
      <cdr:y>0.63987</cdr:y>
    </cdr:from>
    <cdr:to>
      <cdr:x>0.26956</cdr:x>
      <cdr:y>1</cdr:y>
    </cdr:to>
    <cdr:sp macro="" textlink="">
      <cdr:nvSpPr>
        <cdr:cNvPr id="3" name="Textfeld 39">
          <a:extLst xmlns:a="http://schemas.openxmlformats.org/drawingml/2006/main">
            <a:ext uri="{FF2B5EF4-FFF2-40B4-BE49-F238E27FC236}">
              <a16:creationId xmlns:a16="http://schemas.microsoft.com/office/drawing/2014/main" xmlns="" id="{EB11E010-DD33-45B7-B8D2-236D1AB81E50}"/>
            </a:ext>
          </a:extLst>
        </cdr:cNvPr>
        <cdr:cNvSpPr txBox="1"/>
      </cdr:nvSpPr>
      <cdr:spPr>
        <a:xfrm xmlns:a="http://schemas.openxmlformats.org/drawingml/2006/main">
          <a:off x="137201" y="1148363"/>
          <a:ext cx="1590500" cy="64633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r" defTabSz="914400" rtl="0" eaLnBrk="1" fontAlgn="auto" latinLnBrk="0" hangingPunct="1">
            <a:lnSpc>
              <a:spcPct val="100000"/>
            </a:lnSpc>
            <a:spcBef>
              <a:spcPts val="0"/>
            </a:spcBef>
            <a:spcAft>
              <a:spcPts val="0"/>
            </a:spcAft>
            <a:buClrTx/>
            <a:buSzTx/>
            <a:buFontTx/>
            <a:buNone/>
            <a:tabLst/>
            <a:defRPr/>
          </a:pPr>
          <a:r>
            <a:rPr lang="de-AT" dirty="0">
              <a:solidFill>
                <a:prstClr val="black"/>
              </a:solidFill>
              <a:latin typeface="Calibri" panose="020F0502020204030204"/>
            </a:rPr>
            <a:t>zw. 881,91€ </a:t>
          </a:r>
        </a:p>
        <a:p xmlns:a="http://schemas.openxmlformats.org/drawingml/2006/main">
          <a:pPr marL="0" marR="0" lvl="0" indent="0" algn="r" defTabSz="914400" rtl="0" eaLnBrk="1" fontAlgn="auto" latinLnBrk="0" hangingPunct="1">
            <a:lnSpc>
              <a:spcPct val="100000"/>
            </a:lnSpc>
            <a:spcBef>
              <a:spcPts val="0"/>
            </a:spcBef>
            <a:spcAft>
              <a:spcPts val="0"/>
            </a:spcAft>
            <a:buClrTx/>
            <a:buSzTx/>
            <a:buFontTx/>
            <a:buNone/>
            <a:tabLst/>
            <a:defRPr/>
          </a:pPr>
          <a:r>
            <a:rPr lang="de-AT" dirty="0">
              <a:solidFill>
                <a:prstClr val="black"/>
              </a:solidFill>
              <a:latin typeface="Calibri" panose="020F0502020204030204"/>
            </a:rPr>
            <a:t>und 1.142,25€ </a:t>
          </a: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cdr:txBody>
    </cdr:sp>
  </cdr:relSizeAnchor>
  <cdr:relSizeAnchor xmlns:cdr="http://schemas.openxmlformats.org/drawingml/2006/chartDrawing">
    <cdr:from>
      <cdr:x>0.48177</cdr:x>
      <cdr:y>0.50375</cdr:y>
    </cdr:from>
    <cdr:to>
      <cdr:x>0.93303</cdr:x>
      <cdr:y>0.86388</cdr:y>
    </cdr:to>
    <cdr:sp macro="" textlink="">
      <cdr:nvSpPr>
        <cdr:cNvPr id="5" name="Textfeld 41">
          <a:extLst xmlns:a="http://schemas.openxmlformats.org/drawingml/2006/main">
            <a:ext uri="{FF2B5EF4-FFF2-40B4-BE49-F238E27FC236}">
              <a16:creationId xmlns:a16="http://schemas.microsoft.com/office/drawing/2014/main" xmlns="" id="{BD9A46BD-6C09-4BF3-B105-1A43110B50D1}"/>
            </a:ext>
          </a:extLst>
        </cdr:cNvPr>
        <cdr:cNvSpPr txBox="1"/>
      </cdr:nvSpPr>
      <cdr:spPr>
        <a:xfrm xmlns:a="http://schemas.openxmlformats.org/drawingml/2006/main">
          <a:off x="3087847" y="904071"/>
          <a:ext cx="2892278" cy="6463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lvl="0"/>
          <a:r>
            <a:rPr lang="de-AT" b="1" dirty="0">
              <a:solidFill>
                <a:srgbClr val="FF0000"/>
              </a:solidFill>
              <a:latin typeface="Calibri" panose="020F0502020204030204"/>
            </a:rPr>
            <a:t>zw. </a:t>
          </a: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a:t>
          </a:r>
          <a:r>
            <a:rPr lang="de-AT" b="1" dirty="0">
              <a:solidFill>
                <a:srgbClr val="FF0000"/>
              </a:solidFill>
              <a:latin typeface="Calibri" panose="020F0502020204030204"/>
            </a:rPr>
            <a:t>573,34</a:t>
          </a:r>
          <a:r>
            <a:rPr lang="de-AT" b="1" dirty="0">
              <a:solidFill>
                <a:srgbClr val="FF0000"/>
              </a:solidFill>
            </a:rPr>
            <a:t>€ und -833,68€ </a:t>
          </a:r>
          <a:br>
            <a:rPr lang="de-AT" b="1" dirty="0">
              <a:solidFill>
                <a:srgbClr val="FF0000"/>
              </a:solidFill>
            </a:rPr>
          </a:b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je nach Bildungsstand</a:t>
          </a:r>
        </a:p>
      </cdr:txBody>
    </cdr:sp>
  </cdr:relSizeAnchor>
</c:userShapes>
</file>

<file path=ppt/drawings/drawing6.xml><?xml version="1.0" encoding="utf-8"?>
<c:userShapes xmlns:c="http://schemas.openxmlformats.org/drawingml/2006/chart">
  <cdr:relSizeAnchor xmlns:cdr="http://schemas.openxmlformats.org/drawingml/2006/chartDrawing">
    <cdr:from>
      <cdr:x>0.09811</cdr:x>
      <cdr:y>0.34644</cdr:y>
    </cdr:from>
    <cdr:to>
      <cdr:x>0.35246</cdr:x>
      <cdr:y>0.54213</cdr:y>
    </cdr:to>
    <cdr:sp macro="" textlink="">
      <cdr:nvSpPr>
        <cdr:cNvPr id="3" name="Textfeld 39">
          <a:extLst xmlns:a="http://schemas.openxmlformats.org/drawingml/2006/main">
            <a:ext uri="{FF2B5EF4-FFF2-40B4-BE49-F238E27FC236}">
              <a16:creationId xmlns:a16="http://schemas.microsoft.com/office/drawing/2014/main" xmlns="" id="{345D9961-CC69-4C4D-B0F7-EBBEDAF09D9C}"/>
            </a:ext>
          </a:extLst>
        </cdr:cNvPr>
        <cdr:cNvSpPr txBox="1"/>
      </cdr:nvSpPr>
      <cdr:spPr>
        <a:xfrm xmlns:a="http://schemas.openxmlformats.org/drawingml/2006/main">
          <a:off x="560062" y="653856"/>
          <a:ext cx="145196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de-AT" sz="1800" kern="1200" dirty="0">
              <a:solidFill>
                <a:prstClr val="black"/>
              </a:solidFill>
              <a:latin typeface="Calibri" panose="020F0502020204030204"/>
            </a:rPr>
            <a:t>1.049,29</a:t>
          </a: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2950"/>
          </a:xfrm>
          <a:prstGeom prst="rect">
            <a:avLst/>
          </a:prstGeom>
        </p:spPr>
        <p:txBody>
          <a:bodyPr vert="horz" lIns="98984" tIns="49492" rIns="98984" bIns="49492" rtlCol="0"/>
          <a:lstStyle>
            <a:lvl1pPr algn="l">
              <a:defRPr sz="1300"/>
            </a:lvl1pPr>
          </a:lstStyle>
          <a:p>
            <a:endParaRPr lang="de-AT"/>
          </a:p>
        </p:txBody>
      </p:sp>
      <p:sp>
        <p:nvSpPr>
          <p:cNvPr id="3" name="Datumsplatzhalter 2"/>
          <p:cNvSpPr>
            <a:spLocks noGrp="1"/>
          </p:cNvSpPr>
          <p:nvPr>
            <p:ph type="dt" idx="1"/>
          </p:nvPr>
        </p:nvSpPr>
        <p:spPr>
          <a:xfrm>
            <a:off x="4021294" y="0"/>
            <a:ext cx="3076363" cy="512950"/>
          </a:xfrm>
          <a:prstGeom prst="rect">
            <a:avLst/>
          </a:prstGeom>
        </p:spPr>
        <p:txBody>
          <a:bodyPr vert="horz" lIns="98984" tIns="49492" rIns="98984" bIns="49492" rtlCol="0"/>
          <a:lstStyle>
            <a:lvl1pPr algn="r">
              <a:defRPr sz="1300"/>
            </a:lvl1pPr>
          </a:lstStyle>
          <a:p>
            <a:fld id="{AEAB5A59-BC96-4D20-80B4-F1DFBD25CD6C}" type="datetimeFigureOut">
              <a:rPr lang="de-AT" smtClean="0"/>
              <a:t>10.04.2019</a:t>
            </a:fld>
            <a:endParaRPr lang="de-AT"/>
          </a:p>
        </p:txBody>
      </p:sp>
      <p:sp>
        <p:nvSpPr>
          <p:cNvPr id="4" name="Folienbildplatzhalter 3"/>
          <p:cNvSpPr>
            <a:spLocks noGrp="1" noRot="1" noChangeAspect="1"/>
          </p:cNvSpPr>
          <p:nvPr>
            <p:ph type="sldImg" idx="2"/>
          </p:nvPr>
        </p:nvSpPr>
        <p:spPr>
          <a:xfrm>
            <a:off x="482600" y="1277938"/>
            <a:ext cx="6134100" cy="3451225"/>
          </a:xfrm>
          <a:prstGeom prst="rect">
            <a:avLst/>
          </a:prstGeom>
          <a:noFill/>
          <a:ln w="12700">
            <a:solidFill>
              <a:prstClr val="black"/>
            </a:solidFill>
          </a:ln>
        </p:spPr>
        <p:txBody>
          <a:bodyPr vert="horz" lIns="98984" tIns="49492" rIns="98984" bIns="49492" rtlCol="0" anchor="ctr"/>
          <a:lstStyle/>
          <a:p>
            <a:endParaRPr lang="de-AT"/>
          </a:p>
        </p:txBody>
      </p:sp>
      <p:sp>
        <p:nvSpPr>
          <p:cNvPr id="5" name="Notizenplatzhalter 4"/>
          <p:cNvSpPr>
            <a:spLocks noGrp="1"/>
          </p:cNvSpPr>
          <p:nvPr>
            <p:ph type="body" sz="quarter" idx="3"/>
          </p:nvPr>
        </p:nvSpPr>
        <p:spPr>
          <a:xfrm>
            <a:off x="709930" y="4920059"/>
            <a:ext cx="5679440" cy="4025503"/>
          </a:xfrm>
          <a:prstGeom prst="rect">
            <a:avLst/>
          </a:prstGeom>
        </p:spPr>
        <p:txBody>
          <a:bodyPr vert="horz" lIns="98984" tIns="49492" rIns="98984" bIns="49492"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10551"/>
            <a:ext cx="3076363" cy="512949"/>
          </a:xfrm>
          <a:prstGeom prst="rect">
            <a:avLst/>
          </a:prstGeom>
        </p:spPr>
        <p:txBody>
          <a:bodyPr vert="horz" lIns="98984" tIns="49492" rIns="98984" bIns="49492" rtlCol="0" anchor="b"/>
          <a:lstStyle>
            <a:lvl1pPr algn="l">
              <a:defRPr sz="1300"/>
            </a:lvl1pPr>
          </a:lstStyle>
          <a:p>
            <a:endParaRPr lang="de-AT"/>
          </a:p>
        </p:txBody>
      </p:sp>
      <p:sp>
        <p:nvSpPr>
          <p:cNvPr id="7" name="Foliennummernplatzhalter 6"/>
          <p:cNvSpPr>
            <a:spLocks noGrp="1"/>
          </p:cNvSpPr>
          <p:nvPr>
            <p:ph type="sldNum" sz="quarter" idx="5"/>
          </p:nvPr>
        </p:nvSpPr>
        <p:spPr>
          <a:xfrm>
            <a:off x="4021294" y="9710551"/>
            <a:ext cx="3076363" cy="512949"/>
          </a:xfrm>
          <a:prstGeom prst="rect">
            <a:avLst/>
          </a:prstGeom>
        </p:spPr>
        <p:txBody>
          <a:bodyPr vert="horz" lIns="98984" tIns="49492" rIns="98984" bIns="49492" rtlCol="0" anchor="b"/>
          <a:lstStyle>
            <a:lvl1pPr algn="r">
              <a:defRPr sz="1300"/>
            </a:lvl1pPr>
          </a:lstStyle>
          <a:p>
            <a:fld id="{9A5E8C87-BF79-4D7C-A3B6-26BE0E6C60F1}" type="slidenum">
              <a:rPr lang="de-AT" smtClean="0"/>
              <a:t>‹Nr.›</a:t>
            </a:fld>
            <a:endParaRPr lang="de-AT"/>
          </a:p>
        </p:txBody>
      </p:sp>
    </p:spTree>
    <p:extLst>
      <p:ext uri="{BB962C8B-B14F-4D97-AF65-F5344CB8AC3E}">
        <p14:creationId xmlns:p14="http://schemas.microsoft.com/office/powerpoint/2010/main" val="91128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2" descr="Bildergebnis fÃ¼r pinselstrich">
            <a:extLst>
              <a:ext uri="{FF2B5EF4-FFF2-40B4-BE49-F238E27FC236}">
                <a16:creationId xmlns:a16="http://schemas.microsoft.com/office/drawing/2014/main" xmlns="" id="{878CCF81-6F9C-4141-B617-A338986D4C6F}"/>
              </a:ext>
            </a:extLst>
          </p:cNvPr>
          <p:cNvPicPr>
            <a:picLocks noChangeAspect="1" noChangeArrowheads="1"/>
          </p:cNvPicPr>
          <p:nvPr userDrawn="1"/>
        </p:nvPicPr>
        <p:blipFill>
          <a:blip r:embed="rId2">
            <a:lum bright="70000" contrast="-70000"/>
            <a:extLst>
              <a:ext uri="{BEBA8EAE-BF5A-486C-A8C5-ECC9F3942E4B}">
                <a14:imgProps xmlns:a14="http://schemas.microsoft.com/office/drawing/2010/main">
                  <a14:imgLayer r:embed="rId3">
                    <a14:imgEffect>
                      <a14:backgroundRemoval t="10000" b="90000" l="7556" r="98333"/>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rot="244866">
            <a:off x="2431723" y="104444"/>
            <a:ext cx="8920488" cy="271821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xmlns="" id="{92C0B83F-55ED-47F9-BBA9-D99F9248613A}"/>
              </a:ext>
            </a:extLst>
          </p:cNvPr>
          <p:cNvSpPr>
            <a:spLocks noGrp="1"/>
          </p:cNvSpPr>
          <p:nvPr>
            <p:ph type="ctrTitle"/>
          </p:nvPr>
        </p:nvSpPr>
        <p:spPr>
          <a:xfrm>
            <a:off x="1524000" y="2316163"/>
            <a:ext cx="9144000" cy="1193800"/>
          </a:xfrm>
        </p:spPr>
        <p:txBody>
          <a:bodyPr anchor="b"/>
          <a:lstStyle>
            <a:lvl1pPr algn="ctr">
              <a:defRPr sz="6000" b="1">
                <a:solidFill>
                  <a:srgbClr val="195E6B"/>
                </a:solidFill>
              </a:defRPr>
            </a:lvl1pPr>
          </a:lstStyle>
          <a:p>
            <a:r>
              <a:rPr lang="de-DE" dirty="0"/>
              <a:t>Mastertitelformat bearbeiten</a:t>
            </a:r>
            <a:endParaRPr lang="de-AT" dirty="0"/>
          </a:p>
        </p:txBody>
      </p:sp>
      <p:sp>
        <p:nvSpPr>
          <p:cNvPr id="3" name="Untertitel 2">
            <a:extLst>
              <a:ext uri="{FF2B5EF4-FFF2-40B4-BE49-F238E27FC236}">
                <a16:creationId xmlns:a16="http://schemas.microsoft.com/office/drawing/2014/main" xmlns="" id="{F4DBE766-3BA2-4FF2-951D-86557072A53C}"/>
              </a:ext>
            </a:extLst>
          </p:cNvPr>
          <p:cNvSpPr>
            <a:spLocks noGrp="1"/>
          </p:cNvSpPr>
          <p:nvPr>
            <p:ph type="subTitle" idx="1"/>
          </p:nvPr>
        </p:nvSpPr>
        <p:spPr>
          <a:xfrm>
            <a:off x="1524000" y="3602038"/>
            <a:ext cx="9144000" cy="1655762"/>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de-AT" dirty="0"/>
          </a:p>
        </p:txBody>
      </p:sp>
      <p:sp>
        <p:nvSpPr>
          <p:cNvPr id="4" name="Datumsplatzhalter 3">
            <a:extLst>
              <a:ext uri="{FF2B5EF4-FFF2-40B4-BE49-F238E27FC236}">
                <a16:creationId xmlns:a16="http://schemas.microsoft.com/office/drawing/2014/main" xmlns="" id="{346C7283-4C0C-47F1-983E-9FB955DF615C}"/>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5" name="Fußzeilenplatzhalter 4">
            <a:extLst>
              <a:ext uri="{FF2B5EF4-FFF2-40B4-BE49-F238E27FC236}">
                <a16:creationId xmlns:a16="http://schemas.microsoft.com/office/drawing/2014/main" xmlns="" id="{0372694A-8848-4C18-9F32-4A098FC8614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8C3A2075-600F-4658-B16B-0229751BF312}"/>
              </a:ext>
            </a:extLst>
          </p:cNvPr>
          <p:cNvSpPr>
            <a:spLocks noGrp="1"/>
          </p:cNvSpPr>
          <p:nvPr>
            <p:ph type="sldNum" sz="quarter" idx="12"/>
          </p:nvPr>
        </p:nvSpPr>
        <p:spPr/>
        <p:txBody>
          <a:bodyPr/>
          <a:lstStyle/>
          <a:p>
            <a:fld id="{2853C31E-8017-41AC-BF51-F2E4180F47D2}" type="slidenum">
              <a:rPr lang="de-AT" smtClean="0"/>
              <a:t>‹Nr.›</a:t>
            </a:fld>
            <a:endParaRPr lang="de-AT"/>
          </a:p>
        </p:txBody>
      </p:sp>
      <p:pic>
        <p:nvPicPr>
          <p:cNvPr id="7" name="Grafik 6">
            <a:extLst>
              <a:ext uri="{FF2B5EF4-FFF2-40B4-BE49-F238E27FC236}">
                <a16:creationId xmlns:a16="http://schemas.microsoft.com/office/drawing/2014/main" xmlns="" id="{9FA0DA03-3DF4-4009-9578-CD6FCEE8192C}"/>
              </a:ext>
            </a:extLst>
          </p:cNvPr>
          <p:cNvPicPr/>
          <p:nvPr userDrawn="1"/>
        </p:nvPicPr>
        <p:blipFill>
          <a:blip r:embed="rId4">
            <a:clrChange>
              <a:clrFrom>
                <a:srgbClr val="FFFFFF"/>
              </a:clrFrom>
              <a:clrTo>
                <a:srgbClr val="FFFFFF">
                  <a:alpha val="0"/>
                </a:srgbClr>
              </a:clrTo>
            </a:clrChange>
          </a:blip>
          <a:stretch>
            <a:fillRect/>
          </a:stretch>
        </p:blipFill>
        <p:spPr>
          <a:xfrm>
            <a:off x="3370699" y="497353"/>
            <a:ext cx="5450602" cy="1818810"/>
          </a:xfrm>
          <a:prstGeom prst="rect">
            <a:avLst/>
          </a:prstGeom>
        </p:spPr>
      </p:pic>
      <p:sp>
        <p:nvSpPr>
          <p:cNvPr id="8" name="Rechteck 7">
            <a:extLst>
              <a:ext uri="{FF2B5EF4-FFF2-40B4-BE49-F238E27FC236}">
                <a16:creationId xmlns:a16="http://schemas.microsoft.com/office/drawing/2014/main" xmlns="" id="{B2E67D7D-88D5-4038-8FDE-B2E6AEB163C8}"/>
              </a:ext>
            </a:extLst>
          </p:cNvPr>
          <p:cNvSpPr/>
          <p:nvPr userDrawn="1"/>
        </p:nvSpPr>
        <p:spPr>
          <a:xfrm>
            <a:off x="8438790" y="136525"/>
            <a:ext cx="3383280" cy="985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6910421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755C82-226B-4876-8BAB-DAB35971BB05}"/>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xmlns="" id="{9BB7B149-5F88-4CCF-B405-95DDDABBE81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xmlns="" id="{834A1D0E-020F-43BF-BB54-2CE57981E941}"/>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5" name="Fußzeilenplatzhalter 4">
            <a:extLst>
              <a:ext uri="{FF2B5EF4-FFF2-40B4-BE49-F238E27FC236}">
                <a16:creationId xmlns:a16="http://schemas.microsoft.com/office/drawing/2014/main" xmlns="" id="{20C520E1-58E3-49A4-A27A-2189971D687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F16A030D-AAD6-4366-BF0B-76E044DFD922}"/>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122625080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79A475CC-0EDC-4D92-B72E-AAC77D55D478}"/>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xmlns="" id="{F4222335-1B80-4202-B2D1-2648A05031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xmlns="" id="{1CCF0853-50D5-4A3D-AFA8-46E43E407415}"/>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5" name="Fußzeilenplatzhalter 4">
            <a:extLst>
              <a:ext uri="{FF2B5EF4-FFF2-40B4-BE49-F238E27FC236}">
                <a16:creationId xmlns:a16="http://schemas.microsoft.com/office/drawing/2014/main" xmlns="" id="{245AC6B0-74D5-4EBA-B2B1-D26099C52F5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96BAD40C-4D35-41E3-8C9E-BBF314E1E2D3}"/>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383887073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B984DDD-86CD-48EB-9376-E2194626BE6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xmlns="" id="{97CF4991-4955-4208-8F17-03D2695BE6C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xmlns="" id="{374FB5E5-B4AD-4696-9394-41F16AE462CE}"/>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5" name="Fußzeilenplatzhalter 4">
            <a:extLst>
              <a:ext uri="{FF2B5EF4-FFF2-40B4-BE49-F238E27FC236}">
                <a16:creationId xmlns:a16="http://schemas.microsoft.com/office/drawing/2014/main" xmlns="" id="{19B83BE3-40A7-4518-AB97-36603DA7B15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884DCE4F-ADFD-4B16-9949-C3F63CFD38D8}"/>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260346859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7F43FA4-3C3A-4F39-BF8B-7342BAE2F96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xmlns="" id="{FE9A1836-9233-4C52-9621-50EE39D3B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49AFF839-820D-4F1B-A5A5-CB74A47CCD43}"/>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5" name="Fußzeilenplatzhalter 4">
            <a:extLst>
              <a:ext uri="{FF2B5EF4-FFF2-40B4-BE49-F238E27FC236}">
                <a16:creationId xmlns:a16="http://schemas.microsoft.com/office/drawing/2014/main" xmlns="" id="{6FFE62AB-AC85-49DA-8E60-5D6DD3FC8282}"/>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E393E128-0C09-4058-8CF2-D43EBE715AEA}"/>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31808138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4D5FE61-2409-4764-8497-66D4FDECCDEA}"/>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xmlns="" id="{745E1DC5-4BE3-4749-B04B-369198BE32D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xmlns="" id="{504B952C-01E7-438D-A789-2E4971DD8DF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xmlns="" id="{6C9C5123-A0B1-4FBC-8D11-8EA157430AD6}"/>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6" name="Fußzeilenplatzhalter 5">
            <a:extLst>
              <a:ext uri="{FF2B5EF4-FFF2-40B4-BE49-F238E27FC236}">
                <a16:creationId xmlns:a16="http://schemas.microsoft.com/office/drawing/2014/main" xmlns="" id="{6417797B-35BB-4725-8FC6-72B555551CA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xmlns="" id="{00613939-7EA2-4DA6-98A1-0D1AD4C1051C}"/>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18421270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80E8CD8-AF76-4609-93B3-068AED984830}"/>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xmlns="" id="{B0F77832-1B8A-4909-8732-1481D75C4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C69ADE35-BD9F-4B1C-A699-09E32F6CC421}"/>
              </a:ext>
            </a:extLst>
          </p:cNvPr>
          <p:cNvSpPr>
            <a:spLocks noGrp="1"/>
          </p:cNvSpPr>
          <p:nvPr>
            <p:ph sz="half" idx="2"/>
          </p:nvPr>
        </p:nvSpPr>
        <p:spPr>
          <a:xfrm>
            <a:off x="839788" y="2505075"/>
            <a:ext cx="5157787" cy="3684588"/>
          </a:xfrm>
        </p:spPr>
        <p:txBody>
          <a:bodyPr/>
          <a:lstStyle>
            <a:lvl1pPr marL="228600" indent="-228600">
              <a:buClr>
                <a:srgbClr val="195E6B"/>
              </a:buClr>
              <a:buFont typeface="Courier New" panose="02070309020205020404" pitchFamily="49" charset="0"/>
              <a:buChar char="o"/>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5" name="Textplatzhalter 4">
            <a:extLst>
              <a:ext uri="{FF2B5EF4-FFF2-40B4-BE49-F238E27FC236}">
                <a16:creationId xmlns:a16="http://schemas.microsoft.com/office/drawing/2014/main" xmlns="" id="{998BAC3C-C49B-4088-BA67-0C6EB32D7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A6FC8335-3ABD-4C1B-8120-AAEBD4A74A3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xmlns="" id="{090FED9B-A4E4-4C39-963C-544BDBA3D2F9}"/>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8" name="Fußzeilenplatzhalter 7">
            <a:extLst>
              <a:ext uri="{FF2B5EF4-FFF2-40B4-BE49-F238E27FC236}">
                <a16:creationId xmlns:a16="http://schemas.microsoft.com/office/drawing/2014/main" xmlns="" id="{5EE8C573-EBB6-45C4-9CF3-1386219ABD62}"/>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xmlns="" id="{20ED43BC-7957-43F0-B61B-0D44E45AD787}"/>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19628977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F494DCA-A71B-40DF-92E4-BB5CEE50CF4C}"/>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xmlns="" id="{909279E9-8CBE-4923-8F4E-9A9901312998}"/>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4" name="Fußzeilenplatzhalter 3">
            <a:extLst>
              <a:ext uri="{FF2B5EF4-FFF2-40B4-BE49-F238E27FC236}">
                <a16:creationId xmlns:a16="http://schemas.microsoft.com/office/drawing/2014/main" xmlns="" id="{E3DADF23-079E-4701-8E96-F4E4C0D88F6F}"/>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xmlns="" id="{D8BFCA4D-A92F-4FB1-8FC5-8396AC262C31}"/>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29799380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7BB6E063-80B9-40E7-A4D5-0A6A9328B65C}"/>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3" name="Fußzeilenplatzhalter 2">
            <a:extLst>
              <a:ext uri="{FF2B5EF4-FFF2-40B4-BE49-F238E27FC236}">
                <a16:creationId xmlns:a16="http://schemas.microsoft.com/office/drawing/2014/main" xmlns="" id="{908674A5-DFF1-468B-ACAD-269CD266C09D}"/>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xmlns="" id="{EED0A57A-D94E-43AA-9180-192D47E5D2F9}"/>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7360144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ACBDCD-E459-4418-8F3E-682C227C32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xmlns="" id="{4F60E5B8-F3ED-49C3-A632-BAA08D2058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xmlns="" id="{0CACCFC5-E371-47CE-B176-4688705DF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FC07BA25-0EA9-448B-B789-CA5C358EFD31}"/>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6" name="Fußzeilenplatzhalter 5">
            <a:extLst>
              <a:ext uri="{FF2B5EF4-FFF2-40B4-BE49-F238E27FC236}">
                <a16:creationId xmlns:a16="http://schemas.microsoft.com/office/drawing/2014/main" xmlns="" id="{893CAC23-7E8C-44BB-BF60-16B09252298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xmlns="" id="{8E601AE4-72AD-4406-993C-70061D03DA19}"/>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2018923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BE946F0-4136-4E84-9AD0-57F30F9BF1E3}"/>
              </a:ext>
            </a:extLst>
          </p:cNvPr>
          <p:cNvSpPr>
            <a:spLocks noGrp="1"/>
          </p:cNvSpPr>
          <p:nvPr>
            <p:ph type="title"/>
          </p:nvPr>
        </p:nvSpPr>
        <p:spPr>
          <a:xfrm>
            <a:off x="839788" y="457200"/>
            <a:ext cx="5071914" cy="1600200"/>
          </a:xfrm>
        </p:spPr>
        <p:txBody>
          <a:bodyPr anchor="b"/>
          <a:lstStyle>
            <a:lvl1pPr>
              <a:defRPr sz="3200" b="1"/>
            </a:lvl1pPr>
          </a:lstStyle>
          <a:p>
            <a:r>
              <a:rPr lang="de-DE" dirty="0"/>
              <a:t>Mastertitelformat bearbeiten</a:t>
            </a:r>
            <a:endParaRPr lang="de-AT" dirty="0"/>
          </a:p>
        </p:txBody>
      </p:sp>
      <p:sp>
        <p:nvSpPr>
          <p:cNvPr id="3" name="Bildplatzhalter 2">
            <a:extLst>
              <a:ext uri="{FF2B5EF4-FFF2-40B4-BE49-F238E27FC236}">
                <a16:creationId xmlns:a16="http://schemas.microsoft.com/office/drawing/2014/main" xmlns="" id="{3B987C7F-F404-4685-AE7E-1241FBB6204C}"/>
              </a:ext>
            </a:extLst>
          </p:cNvPr>
          <p:cNvSpPr>
            <a:spLocks noGrp="1"/>
          </p:cNvSpPr>
          <p:nvPr>
            <p:ph type="pic" idx="1"/>
          </p:nvPr>
        </p:nvSpPr>
        <p:spPr>
          <a:xfrm>
            <a:off x="6096000" y="1148316"/>
            <a:ext cx="5259388" cy="47127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xmlns="" id="{07B6E3E8-64EF-4B23-A35E-41E58F824730}"/>
              </a:ext>
            </a:extLst>
          </p:cNvPr>
          <p:cNvSpPr>
            <a:spLocks noGrp="1"/>
          </p:cNvSpPr>
          <p:nvPr>
            <p:ph type="body" sz="half" idx="2"/>
          </p:nvPr>
        </p:nvSpPr>
        <p:spPr>
          <a:xfrm>
            <a:off x="839788" y="2057400"/>
            <a:ext cx="507191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0079117C-598A-471B-85C7-7EF20FA284D8}"/>
              </a:ext>
            </a:extLst>
          </p:cNvPr>
          <p:cNvSpPr>
            <a:spLocks noGrp="1"/>
          </p:cNvSpPr>
          <p:nvPr>
            <p:ph type="dt" sz="half" idx="10"/>
          </p:nvPr>
        </p:nvSpPr>
        <p:spPr/>
        <p:txBody>
          <a:bodyPr/>
          <a:lstStyle/>
          <a:p>
            <a:fld id="{606F7D9B-695F-440F-9026-762A21AA45FC}" type="datetimeFigureOut">
              <a:rPr lang="de-AT" smtClean="0"/>
              <a:t>10.04.2019</a:t>
            </a:fld>
            <a:endParaRPr lang="de-AT"/>
          </a:p>
        </p:txBody>
      </p:sp>
      <p:sp>
        <p:nvSpPr>
          <p:cNvPr id="6" name="Fußzeilenplatzhalter 5">
            <a:extLst>
              <a:ext uri="{FF2B5EF4-FFF2-40B4-BE49-F238E27FC236}">
                <a16:creationId xmlns:a16="http://schemas.microsoft.com/office/drawing/2014/main" xmlns="" id="{3728150E-5569-44DA-9241-E66E0F1A6BF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xmlns="" id="{46F747EE-304D-4EAD-9012-3CEAAC9ECEAE}"/>
              </a:ext>
            </a:extLst>
          </p:cNvPr>
          <p:cNvSpPr>
            <a:spLocks noGrp="1"/>
          </p:cNvSpPr>
          <p:nvPr>
            <p:ph type="sldNum" sz="quarter" idx="12"/>
          </p:nvPr>
        </p:nvSpPr>
        <p:spPr/>
        <p:txBody>
          <a:bodyPr/>
          <a:lstStyle/>
          <a:p>
            <a:fld id="{2853C31E-8017-41AC-BF51-F2E4180F47D2}" type="slidenum">
              <a:rPr lang="de-AT" smtClean="0"/>
              <a:t>‹Nr.›</a:t>
            </a:fld>
            <a:endParaRPr lang="de-AT"/>
          </a:p>
        </p:txBody>
      </p:sp>
    </p:spTree>
    <p:extLst>
      <p:ext uri="{BB962C8B-B14F-4D97-AF65-F5344CB8AC3E}">
        <p14:creationId xmlns:p14="http://schemas.microsoft.com/office/powerpoint/2010/main" val="38625654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238687ED-1110-43C1-9569-6984842EC7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xmlns="" id="{D5CC2438-D3A4-418E-9A31-7C0667C4D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  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xmlns="" id="{F2DB4B03-5E74-4C68-9FD4-4C1CB04E69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F7D9B-695F-440F-9026-762A21AA45FC}" type="datetimeFigureOut">
              <a:rPr lang="de-AT" smtClean="0"/>
              <a:t>10.04.2019</a:t>
            </a:fld>
            <a:endParaRPr lang="de-AT"/>
          </a:p>
        </p:txBody>
      </p:sp>
      <p:sp>
        <p:nvSpPr>
          <p:cNvPr id="5" name="Fußzeilenplatzhalter 4">
            <a:extLst>
              <a:ext uri="{FF2B5EF4-FFF2-40B4-BE49-F238E27FC236}">
                <a16:creationId xmlns:a16="http://schemas.microsoft.com/office/drawing/2014/main" xmlns="" id="{E9A97454-783B-47DE-85B1-D08532570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xmlns="" id="{CC411E44-D1EC-4A0C-BD3D-4C641A1C0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3C31E-8017-41AC-BF51-F2E4180F47D2}" type="slidenum">
              <a:rPr lang="de-AT" smtClean="0"/>
              <a:t>‹Nr.›</a:t>
            </a:fld>
            <a:endParaRPr lang="de-AT"/>
          </a:p>
        </p:txBody>
      </p:sp>
      <p:pic>
        <p:nvPicPr>
          <p:cNvPr id="7" name="Grafik 6">
            <a:extLst>
              <a:ext uri="{FF2B5EF4-FFF2-40B4-BE49-F238E27FC236}">
                <a16:creationId xmlns:a16="http://schemas.microsoft.com/office/drawing/2014/main" xmlns="" id="{1A774354-7F36-458A-83BD-1BE790B65A25}"/>
              </a:ext>
            </a:extLst>
          </p:cNvPr>
          <p:cNvPicPr/>
          <p:nvPr userDrawn="1"/>
        </p:nvPicPr>
        <p:blipFill>
          <a:blip r:embed="rId13"/>
          <a:stretch>
            <a:fillRect/>
          </a:stretch>
        </p:blipFill>
        <p:spPr>
          <a:xfrm>
            <a:off x="8905478" y="185738"/>
            <a:ext cx="2977116" cy="876943"/>
          </a:xfrm>
          <a:prstGeom prst="rect">
            <a:avLst/>
          </a:prstGeom>
        </p:spPr>
      </p:pic>
    </p:spTree>
    <p:extLst>
      <p:ext uri="{BB962C8B-B14F-4D97-AF65-F5344CB8AC3E}">
        <p14:creationId xmlns:p14="http://schemas.microsoft.com/office/powerpoint/2010/main" val="270812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195E6B"/>
        </a:buClr>
        <a:buFont typeface="Courier New" panose="02070309020205020404" pitchFamily="49" charset="0"/>
        <a:buChar char="o"/>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95E6B"/>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buendnis-tirol.a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3.xml"/><Relationship Id="rId1" Type="http://schemas.openxmlformats.org/officeDocument/2006/relationships/slideLayout" Target="../slideLayouts/slideLayout9.xml"/><Relationship Id="rId6" Type="http://schemas.openxmlformats.org/officeDocument/2006/relationships/image" Target="../media/image16.svg"/><Relationship Id="rId5" Type="http://schemas.openxmlformats.org/officeDocument/2006/relationships/image" Target="../media/image14.png"/><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7" Type="http://schemas.microsoft.com/office/2007/relationships/hdphoto" Target="../media/hdphoto4.wdp"/><Relationship Id="rId2" Type="http://schemas.openxmlformats.org/officeDocument/2006/relationships/chart" Target="../charts/chart4.xml"/><Relationship Id="rId1" Type="http://schemas.openxmlformats.org/officeDocument/2006/relationships/slideLayout" Target="../slideLayouts/slideLayout9.xml"/><Relationship Id="rId6" Type="http://schemas.openxmlformats.org/officeDocument/2006/relationships/image" Target="../media/image16.png"/><Relationship Id="rId5" Type="http://schemas.openxmlformats.org/officeDocument/2006/relationships/hyperlink" Target="https://commons.wikimedia.org/wiki/File:Runner_stickman.png" TargetMode="External"/><Relationship Id="rId4" Type="http://schemas.microsoft.com/office/2007/relationships/hdphoto" Target="../media/hdphoto3.wdp"/></Relationships>
</file>

<file path=ppt/slides/_rels/slide1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7.png"/><Relationship Id="rId1" Type="http://schemas.openxmlformats.org/officeDocument/2006/relationships/slideLayout" Target="../slideLayouts/slideLayout9.xml"/><Relationship Id="rId6" Type="http://schemas.openxmlformats.org/officeDocument/2006/relationships/chart" Target="../charts/chart5.xml"/><Relationship Id="rId5" Type="http://schemas.openxmlformats.org/officeDocument/2006/relationships/image" Target="../media/image22.sv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hart" Target="../charts/chart6.xml"/><Relationship Id="rId1" Type="http://schemas.openxmlformats.org/officeDocument/2006/relationships/slideLayout" Target="../slideLayouts/slideLayout9.xml"/><Relationship Id="rId6" Type="http://schemas.openxmlformats.org/officeDocument/2006/relationships/image" Target="../media/image26.svg"/><Relationship Id="rId5" Type="http://schemas.openxmlformats.org/officeDocument/2006/relationships/image" Target="../media/image20.png"/><Relationship Id="rId4" Type="http://schemas.openxmlformats.org/officeDocument/2006/relationships/image" Target="../media/image24.svg"/></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image" Target="../media/image28.svg"/><Relationship Id="rId2" Type="http://schemas.openxmlformats.org/officeDocument/2006/relationships/chart" Target="../charts/chart7.xml"/><Relationship Id="rId1" Type="http://schemas.openxmlformats.org/officeDocument/2006/relationships/slideLayout" Target="../slideLayouts/slideLayout9.xml"/><Relationship Id="rId6" Type="http://schemas.openxmlformats.org/officeDocument/2006/relationships/image" Target="../media/image21.png"/><Relationship Id="rId5" Type="http://schemas.openxmlformats.org/officeDocument/2006/relationships/image" Target="../media/image24.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7" Type="http://schemas.openxmlformats.org/officeDocument/2006/relationships/image" Target="../media/image28.svg"/><Relationship Id="rId2" Type="http://schemas.openxmlformats.org/officeDocument/2006/relationships/chart" Target="../charts/chart9.xml"/><Relationship Id="rId1" Type="http://schemas.openxmlformats.org/officeDocument/2006/relationships/slideLayout" Target="../slideLayouts/slideLayout9.xml"/><Relationship Id="rId6" Type="http://schemas.openxmlformats.org/officeDocument/2006/relationships/image" Target="../media/image21.png"/><Relationship Id="rId5" Type="http://schemas.openxmlformats.org/officeDocument/2006/relationships/image" Target="../media/image24.svg"/><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2.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wikipedia.org/wiki/Fichier:Bus_aus_Zusatzzeichen_1024-14.svg" TargetMode="External"/><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microsoft.com/office/2007/relationships/hdphoto" Target="../media/hdphoto2.wdp"/><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A850AC-627A-4444-8F50-F0166C14C9B8}"/>
              </a:ext>
            </a:extLst>
          </p:cNvPr>
          <p:cNvSpPr>
            <a:spLocks noGrp="1"/>
          </p:cNvSpPr>
          <p:nvPr>
            <p:ph type="ctrTitle"/>
          </p:nvPr>
        </p:nvSpPr>
        <p:spPr>
          <a:xfrm>
            <a:off x="1524000" y="2779077"/>
            <a:ext cx="9144000" cy="730885"/>
          </a:xfrm>
        </p:spPr>
        <p:txBody>
          <a:bodyPr>
            <a:normAutofit fontScale="90000"/>
          </a:bodyPr>
          <a:lstStyle/>
          <a:p>
            <a:r>
              <a:rPr lang="de-AT" b="1" dirty="0">
                <a:solidFill>
                  <a:srgbClr val="195E6B"/>
                </a:solidFill>
              </a:rPr>
              <a:t>Sozialhilfe NEU – Tirol verliert</a:t>
            </a:r>
            <a:endParaRPr lang="de-AT" dirty="0"/>
          </a:p>
        </p:txBody>
      </p:sp>
      <p:sp>
        <p:nvSpPr>
          <p:cNvPr id="3" name="Untertitel 2">
            <a:extLst>
              <a:ext uri="{FF2B5EF4-FFF2-40B4-BE49-F238E27FC236}">
                <a16:creationId xmlns:a16="http://schemas.microsoft.com/office/drawing/2014/main" xmlns="" id="{63ED7125-EB18-4B5A-B77F-603B0AAB2498}"/>
              </a:ext>
            </a:extLst>
          </p:cNvPr>
          <p:cNvSpPr>
            <a:spLocks noGrp="1"/>
          </p:cNvSpPr>
          <p:nvPr>
            <p:ph type="subTitle" idx="1"/>
          </p:nvPr>
        </p:nvSpPr>
        <p:spPr>
          <a:xfrm>
            <a:off x="1524000" y="3617278"/>
            <a:ext cx="9144000" cy="1655762"/>
          </a:xfrm>
        </p:spPr>
        <p:txBody>
          <a:bodyPr>
            <a:normAutofit/>
          </a:bodyPr>
          <a:lstStyle/>
          <a:p>
            <a:r>
              <a:rPr lang="de-AT" sz="3200" dirty="0">
                <a:solidFill>
                  <a:schemeClr val="tx1"/>
                </a:solidFill>
              </a:rPr>
              <a:t>Auswirkungen des geplanten Sozialhilfegrundsatzgesetzes auf Menschen in Tirol</a:t>
            </a:r>
          </a:p>
        </p:txBody>
      </p:sp>
      <p:sp>
        <p:nvSpPr>
          <p:cNvPr id="4" name="Fußzeilenplatzhalter 3">
            <a:extLst>
              <a:ext uri="{FF2B5EF4-FFF2-40B4-BE49-F238E27FC236}">
                <a16:creationId xmlns:a16="http://schemas.microsoft.com/office/drawing/2014/main" xmlns="" id="{7469FB08-ABFF-47F3-8559-1075A80E3B52}"/>
              </a:ext>
            </a:extLst>
          </p:cNvPr>
          <p:cNvSpPr>
            <a:spLocks noGrp="1"/>
          </p:cNvSpPr>
          <p:nvPr>
            <p:ph type="ftr" sz="quarter" idx="11"/>
          </p:nvPr>
        </p:nvSpPr>
        <p:spPr>
          <a:xfrm>
            <a:off x="3558540" y="5608321"/>
            <a:ext cx="5074920" cy="457200"/>
          </a:xfrm>
        </p:spPr>
        <p:txBody>
          <a:bodyPr/>
          <a:lstStyle/>
          <a:p>
            <a:r>
              <a:rPr lang="de-AT" sz="2000" dirty="0"/>
              <a:t>Stand 01.04.2019 – Version 2</a:t>
            </a:r>
          </a:p>
          <a:p>
            <a:r>
              <a:rPr lang="de-AT" sz="2000" dirty="0"/>
              <a:t>Wird bei neuen Erkenntnissen aktualisiert.</a:t>
            </a:r>
          </a:p>
        </p:txBody>
      </p:sp>
      <p:sp>
        <p:nvSpPr>
          <p:cNvPr id="5" name="Rechteck 4">
            <a:extLst>
              <a:ext uri="{FF2B5EF4-FFF2-40B4-BE49-F238E27FC236}">
                <a16:creationId xmlns:a16="http://schemas.microsoft.com/office/drawing/2014/main" xmlns="" id="{F87B651E-377B-4B8A-8D31-CC439A3A2952}"/>
              </a:ext>
            </a:extLst>
          </p:cNvPr>
          <p:cNvSpPr/>
          <p:nvPr/>
        </p:nvSpPr>
        <p:spPr>
          <a:xfrm>
            <a:off x="2468880" y="6400802"/>
            <a:ext cx="7254240" cy="471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rgbClr val="195E6B"/>
                </a:solidFill>
                <a:hlinkClick r:id="rId2">
                  <a:extLst>
                    <a:ext uri="{A12FA001-AC4F-418D-AE19-62706E023703}">
                      <ahyp:hlinkClr xmlns:ahyp="http://schemas.microsoft.com/office/drawing/2018/hyperlinkcolor" xmlns="" val="tx"/>
                    </a:ext>
                  </a:extLst>
                </a:hlinkClick>
              </a:rPr>
              <a:t>info@buendnis-tirol.at</a:t>
            </a:r>
            <a:r>
              <a:rPr lang="de-AT" dirty="0">
                <a:solidFill>
                  <a:srgbClr val="195E6B"/>
                </a:solidFill>
              </a:rPr>
              <a:t> </a:t>
            </a:r>
            <a:r>
              <a:rPr lang="de-AT" dirty="0">
                <a:solidFill>
                  <a:srgbClr val="5B1C82"/>
                </a:solidFill>
              </a:rPr>
              <a:t>l</a:t>
            </a:r>
            <a:r>
              <a:rPr lang="de-AT" dirty="0">
                <a:solidFill>
                  <a:srgbClr val="195E6B"/>
                </a:solidFill>
              </a:rPr>
              <a:t> www.buendnis-tirol.at</a:t>
            </a:r>
          </a:p>
        </p:txBody>
      </p:sp>
    </p:spTree>
    <p:extLst>
      <p:ext uri="{BB962C8B-B14F-4D97-AF65-F5344CB8AC3E}">
        <p14:creationId xmlns:p14="http://schemas.microsoft.com/office/powerpoint/2010/main" val="339213915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xmlns="" id="{53FF9614-CF43-40E8-A9C0-59B9DB6DF102}"/>
              </a:ext>
            </a:extLst>
          </p:cNvPr>
          <p:cNvSpPr>
            <a:spLocks noGrp="1"/>
          </p:cNvSpPr>
          <p:nvPr>
            <p:ph type="title"/>
          </p:nvPr>
        </p:nvSpPr>
        <p:spPr>
          <a:xfrm>
            <a:off x="827088" y="767556"/>
            <a:ext cx="10515600" cy="1325563"/>
          </a:xfrm>
        </p:spPr>
        <p:txBody>
          <a:bodyPr>
            <a:normAutofit/>
          </a:bodyPr>
          <a:lstStyle/>
          <a:p>
            <a:r>
              <a:rPr lang="de-AT" sz="4000" b="1" dirty="0">
                <a:solidFill>
                  <a:srgbClr val="195E6B"/>
                </a:solidFill>
              </a:rPr>
              <a:t>Verschlechterungen durch die Sozialhilfe NEU</a:t>
            </a:r>
          </a:p>
        </p:txBody>
      </p:sp>
      <p:sp>
        <p:nvSpPr>
          <p:cNvPr id="15" name="Textfeld 14">
            <a:extLst>
              <a:ext uri="{FF2B5EF4-FFF2-40B4-BE49-F238E27FC236}">
                <a16:creationId xmlns:a16="http://schemas.microsoft.com/office/drawing/2014/main" xmlns="" id="{ACF255DA-B7BB-424D-A896-879B67E2BB52}"/>
              </a:ext>
            </a:extLst>
          </p:cNvPr>
          <p:cNvSpPr txBox="1"/>
          <p:nvPr/>
        </p:nvSpPr>
        <p:spPr>
          <a:xfrm>
            <a:off x="1154097" y="1961965"/>
            <a:ext cx="9303798" cy="4555093"/>
          </a:xfrm>
          <a:prstGeom prst="rect">
            <a:avLst/>
          </a:prstGeom>
          <a:noFill/>
        </p:spPr>
        <p:txBody>
          <a:bodyPr wrap="square" rtlCol="0">
            <a:spAutoFit/>
          </a:bodyPr>
          <a:lstStyle/>
          <a:p>
            <a:pPr marL="342900" indent="-342900">
              <a:spcBef>
                <a:spcPts val="600"/>
              </a:spcBef>
              <a:buClr>
                <a:srgbClr val="5B1C82"/>
              </a:buClr>
              <a:buFont typeface="Courier New" panose="02070309020205020404" pitchFamily="49" charset="0"/>
              <a:buChar char="o"/>
            </a:pPr>
            <a:r>
              <a:rPr lang="de-DE" sz="2000" dirty="0"/>
              <a:t>Das Gesetz der Sozialhilfe NEU gibt nur Höchstsätze vor und keine Mindeststandards.</a:t>
            </a:r>
          </a:p>
          <a:p>
            <a:pPr marL="342900" indent="-342900">
              <a:spcBef>
                <a:spcPts val="600"/>
              </a:spcBef>
              <a:buClr>
                <a:srgbClr val="5B1C82"/>
              </a:buClr>
              <a:buFont typeface="Courier New" panose="02070309020205020404" pitchFamily="49" charset="0"/>
              <a:buChar char="o"/>
            </a:pPr>
            <a:r>
              <a:rPr lang="de-DE" sz="2000" dirty="0"/>
              <a:t>Bekämpfung und Vermeidung von Armut und sozialem Ausschluss wird nicht mehr als Ziel formuliert.</a:t>
            </a:r>
          </a:p>
          <a:p>
            <a:pPr marL="342900" indent="-342900">
              <a:spcBef>
                <a:spcPts val="600"/>
              </a:spcBef>
              <a:buClr>
                <a:srgbClr val="5B1C82"/>
              </a:buClr>
              <a:buFont typeface="Courier New" panose="02070309020205020404" pitchFamily="49" charset="0"/>
              <a:buChar char="o"/>
            </a:pPr>
            <a:r>
              <a:rPr lang="de-DE" sz="2000" dirty="0"/>
              <a:t>Bei Sanktionsmaßnahmen kann die Sozialhilfe auf bis zu 0 Euro gekürzt werden.</a:t>
            </a:r>
          </a:p>
          <a:p>
            <a:pPr marL="342900" indent="-342900">
              <a:spcBef>
                <a:spcPts val="600"/>
              </a:spcBef>
              <a:buClr>
                <a:srgbClr val="5B1C82"/>
              </a:buClr>
              <a:buFont typeface="Courier New" panose="02070309020205020404" pitchFamily="49" charset="0"/>
              <a:buChar char="o"/>
            </a:pPr>
            <a:r>
              <a:rPr lang="de-DE" sz="2000" dirty="0"/>
              <a:t>Durch die Anrechnung des Partnereinkommens werden vor allem Frauen benachteiligt.</a:t>
            </a:r>
          </a:p>
          <a:p>
            <a:pPr marL="342900" indent="-342900">
              <a:spcBef>
                <a:spcPts val="600"/>
              </a:spcBef>
              <a:buClr>
                <a:srgbClr val="5B1C82"/>
              </a:buClr>
              <a:buFont typeface="Courier New" panose="02070309020205020404" pitchFamily="49" charset="0"/>
              <a:buChar char="o"/>
            </a:pPr>
            <a:r>
              <a:rPr lang="de-DE" sz="2000" dirty="0"/>
              <a:t>Kinder sind besonders schwer betroffen, denn es sind Kürzungen von bis zu 80 % vorgesehen.</a:t>
            </a:r>
          </a:p>
          <a:p>
            <a:pPr marL="342900" indent="-342900">
              <a:spcBef>
                <a:spcPts val="600"/>
              </a:spcBef>
              <a:buClr>
                <a:srgbClr val="5B1C82"/>
              </a:buClr>
              <a:buFont typeface="Courier New" panose="02070309020205020404" pitchFamily="49" charset="0"/>
              <a:buChar char="o"/>
            </a:pPr>
            <a:r>
              <a:rPr lang="de-DE" sz="2000" dirty="0"/>
              <a:t>Sonderleistungen für </a:t>
            </a:r>
            <a:r>
              <a:rPr lang="de-DE" sz="2000" dirty="0" err="1"/>
              <a:t>Alleinerzieher_innen</a:t>
            </a:r>
            <a:r>
              <a:rPr lang="de-DE" sz="2000" dirty="0"/>
              <a:t> sind </a:t>
            </a:r>
            <a:r>
              <a:rPr lang="de-DE" sz="2000" dirty="0" err="1"/>
              <a:t>KANN-Bestimmungen</a:t>
            </a:r>
            <a:r>
              <a:rPr lang="de-DE" sz="2000" dirty="0"/>
              <a:t> und machen Menschen zu </a:t>
            </a:r>
            <a:r>
              <a:rPr lang="de-DE" sz="2000" dirty="0" err="1"/>
              <a:t>Bittsteller_innen</a:t>
            </a:r>
            <a:r>
              <a:rPr lang="de-DE" sz="2000" dirty="0"/>
              <a:t>.</a:t>
            </a:r>
          </a:p>
          <a:p>
            <a:pPr marL="342900" indent="-342900">
              <a:spcBef>
                <a:spcPts val="600"/>
              </a:spcBef>
              <a:buClr>
                <a:srgbClr val="5B1C82"/>
              </a:buClr>
              <a:buFont typeface="Courier New" panose="02070309020205020404" pitchFamily="49" charset="0"/>
              <a:buChar char="o"/>
            </a:pPr>
            <a:r>
              <a:rPr lang="de-DE" sz="2000" dirty="0"/>
              <a:t>Für Langzeitarbeitslose wird die Wiedereingliederung in den Arbeitsmarkt erschwert, da es keine Kooperationsabkommen mit dem AMS und dessen Qualifizierungs-, Beratungs- und Beschäftigungsmaßnahmen gibt.</a:t>
            </a:r>
          </a:p>
        </p:txBody>
      </p:sp>
    </p:spTree>
    <p:extLst>
      <p:ext uri="{BB962C8B-B14F-4D97-AF65-F5344CB8AC3E}">
        <p14:creationId xmlns:p14="http://schemas.microsoft.com/office/powerpoint/2010/main" val="225288720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53722C2-228B-42A1-84D5-810FE92EE6C3}"/>
              </a:ext>
            </a:extLst>
          </p:cNvPr>
          <p:cNvSpPr>
            <a:spLocks noGrp="1"/>
          </p:cNvSpPr>
          <p:nvPr>
            <p:ph type="title"/>
          </p:nvPr>
        </p:nvSpPr>
        <p:spPr>
          <a:xfrm>
            <a:off x="838200" y="668337"/>
            <a:ext cx="10515600" cy="1325563"/>
          </a:xfrm>
        </p:spPr>
        <p:txBody>
          <a:bodyPr>
            <a:normAutofit/>
          </a:bodyPr>
          <a:lstStyle/>
          <a:p>
            <a:r>
              <a:rPr lang="de-AT" sz="4000" b="1" dirty="0">
                <a:solidFill>
                  <a:srgbClr val="195E6B"/>
                </a:solidFill>
              </a:rPr>
              <a:t>Verschlechterungen durch die Sozialhilfe NEU</a:t>
            </a:r>
          </a:p>
        </p:txBody>
      </p:sp>
      <p:sp>
        <p:nvSpPr>
          <p:cNvPr id="7" name="Textfeld 6">
            <a:extLst>
              <a:ext uri="{FF2B5EF4-FFF2-40B4-BE49-F238E27FC236}">
                <a16:creationId xmlns:a16="http://schemas.microsoft.com/office/drawing/2014/main" xmlns="" id="{C7A53A8B-D5F4-467A-8D05-C500B5768F54}"/>
              </a:ext>
            </a:extLst>
          </p:cNvPr>
          <p:cNvSpPr txBox="1"/>
          <p:nvPr/>
        </p:nvSpPr>
        <p:spPr>
          <a:xfrm>
            <a:off x="1039906" y="1993900"/>
            <a:ext cx="9807388" cy="4708981"/>
          </a:xfrm>
          <a:prstGeom prst="rect">
            <a:avLst/>
          </a:prstGeom>
          <a:noFill/>
        </p:spPr>
        <p:txBody>
          <a:bodyPr wrap="square" rtlCol="0">
            <a:spAutoFit/>
          </a:bodyPr>
          <a:lstStyle/>
          <a:p>
            <a:pPr marL="342900" indent="-342900">
              <a:spcBef>
                <a:spcPts val="600"/>
              </a:spcBef>
              <a:buClr>
                <a:srgbClr val="5B1C82"/>
              </a:buClr>
              <a:buFont typeface="Courier New" panose="02070309020205020404" pitchFamily="49" charset="0"/>
              <a:buChar char="o"/>
            </a:pPr>
            <a:r>
              <a:rPr lang="de-DE" sz="2000" dirty="0"/>
              <a:t>Es gibt keinen Anspruch mehr für subsidiär Schutzberechtigte, womit  Integrationsmöglichkeiten erschwert werden.</a:t>
            </a:r>
          </a:p>
          <a:p>
            <a:pPr marL="342900" indent="-342900">
              <a:spcBef>
                <a:spcPts val="600"/>
              </a:spcBef>
              <a:buClr>
                <a:srgbClr val="5B1C82"/>
              </a:buClr>
              <a:buFont typeface="Courier New" panose="02070309020205020404" pitchFamily="49" charset="0"/>
              <a:buChar char="o"/>
            </a:pPr>
            <a:r>
              <a:rPr lang="de-DE" sz="2000" dirty="0"/>
              <a:t>Gewaltschutz-, Krisen- oder Wohnungsloseneinrichtungen werden im Gesetzesentwurf als Haushaltsgemeinschaft angesehen, deren Leistungen gedeckelt sind. In Not geratenen Menschen wird somit verunmöglicht diese Angebote anzunehmen, da sie um ihren Anspruch umfallen.</a:t>
            </a:r>
          </a:p>
          <a:p>
            <a:pPr marL="342900" indent="-342900">
              <a:spcBef>
                <a:spcPts val="600"/>
              </a:spcBef>
              <a:buClr>
                <a:srgbClr val="5B1C82"/>
              </a:buClr>
              <a:buFont typeface="Courier New" panose="02070309020205020404" pitchFamily="49" charset="0"/>
              <a:buChar char="o"/>
            </a:pPr>
            <a:r>
              <a:rPr lang="de-DE" sz="2000" dirty="0"/>
              <a:t>Der Bezug der Sozialhilfe wird an die Bedingungen des Hauptwohnsitzes und des tatsächlichen Aufenthalts geknüpft. Viele wohnungslose Menschen haben jedoch keine Meldeadresse.</a:t>
            </a:r>
          </a:p>
          <a:p>
            <a:pPr marL="342900" indent="-342900">
              <a:spcBef>
                <a:spcPts val="600"/>
              </a:spcBef>
              <a:buClr>
                <a:srgbClr val="5B1C82"/>
              </a:buClr>
              <a:buFont typeface="Courier New" panose="02070309020205020404" pitchFamily="49" charset="0"/>
              <a:buChar char="o"/>
            </a:pPr>
            <a:r>
              <a:rPr lang="de-DE" sz="2000" dirty="0"/>
              <a:t>Die Bundesländer sollen in Zukunft statistische Daten über </a:t>
            </a:r>
            <a:r>
              <a:rPr lang="de-DE" sz="2000" dirty="0" err="1"/>
              <a:t>Sozialhilfebezieher_innen</a:t>
            </a:r>
            <a:r>
              <a:rPr lang="de-DE" sz="2000" dirty="0"/>
              <a:t> an das Sozialministerium übermitteln. Dies ist datenschutzrechtlich sehr bedenklich.</a:t>
            </a:r>
          </a:p>
          <a:p>
            <a:pPr marL="342900" indent="-342900">
              <a:spcBef>
                <a:spcPts val="600"/>
              </a:spcBef>
              <a:buClr>
                <a:srgbClr val="5B1C82"/>
              </a:buClr>
              <a:buFont typeface="Courier New" panose="02070309020205020404" pitchFamily="49" charset="0"/>
              <a:buChar char="o"/>
            </a:pPr>
            <a:r>
              <a:rPr lang="de-DE" sz="2000" dirty="0"/>
              <a:t>Da der Gesetzesentwurf sehr unklar formuliert ist, gibt es große rechtliche Unsicherheiten.</a:t>
            </a:r>
          </a:p>
          <a:p>
            <a:endParaRPr lang="de-DE" sz="2000" dirty="0"/>
          </a:p>
        </p:txBody>
      </p:sp>
    </p:spTree>
    <p:extLst>
      <p:ext uri="{BB962C8B-B14F-4D97-AF65-F5344CB8AC3E}">
        <p14:creationId xmlns:p14="http://schemas.microsoft.com/office/powerpoint/2010/main" val="41483504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12A473-BF36-4FD0-ACE1-63FD3C6179BD}"/>
              </a:ext>
            </a:extLst>
          </p:cNvPr>
          <p:cNvSpPr>
            <a:spLocks noGrp="1"/>
          </p:cNvSpPr>
          <p:nvPr>
            <p:ph type="title"/>
          </p:nvPr>
        </p:nvSpPr>
        <p:spPr>
          <a:xfrm>
            <a:off x="838200" y="873426"/>
            <a:ext cx="10515600" cy="952457"/>
          </a:xfrm>
        </p:spPr>
        <p:txBody>
          <a:bodyPr>
            <a:normAutofit/>
          </a:bodyPr>
          <a:lstStyle/>
          <a:p>
            <a:r>
              <a:rPr lang="de-AT" sz="4000" b="1" dirty="0">
                <a:solidFill>
                  <a:srgbClr val="195E6B"/>
                </a:solidFill>
              </a:rPr>
              <a:t>Mindestsicherungs-</a:t>
            </a:r>
            <a:r>
              <a:rPr lang="de-AT" sz="4000" b="1" dirty="0" err="1">
                <a:solidFill>
                  <a:srgbClr val="195E6B"/>
                </a:solidFill>
              </a:rPr>
              <a:t>Bezieher_innen</a:t>
            </a:r>
            <a:r>
              <a:rPr lang="de-AT" sz="4000" b="1" dirty="0">
                <a:solidFill>
                  <a:srgbClr val="195E6B"/>
                </a:solidFill>
              </a:rPr>
              <a:t> Tirol</a:t>
            </a:r>
          </a:p>
        </p:txBody>
      </p:sp>
      <p:sp>
        <p:nvSpPr>
          <p:cNvPr id="5" name="Textplatzhalter 4">
            <a:extLst>
              <a:ext uri="{FF2B5EF4-FFF2-40B4-BE49-F238E27FC236}">
                <a16:creationId xmlns:a16="http://schemas.microsoft.com/office/drawing/2014/main" xmlns="" id="{6D1F31F8-D373-47A1-85B9-1671A146697D}"/>
              </a:ext>
            </a:extLst>
          </p:cNvPr>
          <p:cNvSpPr>
            <a:spLocks noGrp="1"/>
          </p:cNvSpPr>
          <p:nvPr>
            <p:ph type="body" sz="quarter" idx="3"/>
          </p:nvPr>
        </p:nvSpPr>
        <p:spPr>
          <a:xfrm>
            <a:off x="912812" y="1549122"/>
            <a:ext cx="5183188" cy="692987"/>
          </a:xfrm>
        </p:spPr>
        <p:txBody>
          <a:bodyPr/>
          <a:lstStyle/>
          <a:p>
            <a:r>
              <a:rPr lang="de-AT" dirty="0">
                <a:solidFill>
                  <a:srgbClr val="195E6B"/>
                </a:solidFill>
              </a:rPr>
              <a:t>Dezember 2018</a:t>
            </a:r>
          </a:p>
        </p:txBody>
      </p:sp>
      <p:sp>
        <p:nvSpPr>
          <p:cNvPr id="9" name="Rectangle 1">
            <a:extLst>
              <a:ext uri="{FF2B5EF4-FFF2-40B4-BE49-F238E27FC236}">
                <a16:creationId xmlns:a16="http://schemas.microsoft.com/office/drawing/2014/main" xmlns="" id="{3FFC43EA-58E0-4AB2-B6B0-C3AB410265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AT" altLang="de-DE"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de-AT"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AT" altLang="de-DE"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de-AT" altLang="de-DE" sz="1800" b="0" i="0" u="none" strike="noStrike" cap="none" normalizeH="0" baseline="0" dirty="0">
              <a:ln>
                <a:noFill/>
              </a:ln>
              <a:solidFill>
                <a:schemeClr val="tx1"/>
              </a:solidFill>
              <a:effectLst/>
              <a:latin typeface="Arial" panose="020B0604020202020204" pitchFamily="34" charset="0"/>
            </a:endParaRPr>
          </a:p>
        </p:txBody>
      </p:sp>
      <p:sp>
        <p:nvSpPr>
          <p:cNvPr id="11" name="Inhaltsplatzhalter 10">
            <a:extLst>
              <a:ext uri="{FF2B5EF4-FFF2-40B4-BE49-F238E27FC236}">
                <a16:creationId xmlns:a16="http://schemas.microsoft.com/office/drawing/2014/main" xmlns="" id="{992FF602-5374-4175-B92B-14771E345135}"/>
              </a:ext>
            </a:extLst>
          </p:cNvPr>
          <p:cNvSpPr>
            <a:spLocks noGrp="1"/>
          </p:cNvSpPr>
          <p:nvPr>
            <p:ph sz="quarter" idx="4"/>
          </p:nvPr>
        </p:nvSpPr>
        <p:spPr>
          <a:xfrm>
            <a:off x="912812" y="2431847"/>
            <a:ext cx="6260284" cy="3684588"/>
          </a:xfrm>
        </p:spPr>
        <p:txBody>
          <a:bodyPr>
            <a:normAutofit/>
          </a:bodyPr>
          <a:lstStyle/>
          <a:p>
            <a:pPr marL="0" indent="0" fontAlgn="t">
              <a:buNone/>
            </a:pPr>
            <a:r>
              <a:rPr lang="de-AT" b="1" dirty="0"/>
              <a:t>8.689 unterstützte Personen</a:t>
            </a:r>
          </a:p>
          <a:p>
            <a:pPr marL="0" indent="0" fontAlgn="t">
              <a:buNone/>
            </a:pPr>
            <a:endParaRPr lang="de-AT" sz="2000" dirty="0"/>
          </a:p>
          <a:p>
            <a:pPr marL="0" indent="0" fontAlgn="t">
              <a:buNone/>
            </a:pPr>
            <a:r>
              <a:rPr lang="de-AT" b="1" dirty="0"/>
              <a:t>	5.967 </a:t>
            </a:r>
            <a:r>
              <a:rPr lang="de-AT" dirty="0" err="1"/>
              <a:t>Aufstocker_innen</a:t>
            </a:r>
            <a:endParaRPr lang="de-AT" dirty="0"/>
          </a:p>
          <a:p>
            <a:pPr marL="0" indent="0" fontAlgn="t">
              <a:buNone/>
            </a:pPr>
            <a:r>
              <a:rPr lang="de-AT" b="1" dirty="0"/>
              <a:t>	2.722 </a:t>
            </a:r>
            <a:r>
              <a:rPr lang="de-AT" dirty="0" err="1"/>
              <a:t>Vollbezieher_innen</a:t>
            </a:r>
            <a:endParaRPr lang="de-AT" dirty="0"/>
          </a:p>
          <a:p>
            <a:pPr marL="0" indent="0" fontAlgn="t">
              <a:buNone/>
            </a:pPr>
            <a:r>
              <a:rPr lang="de-DE" sz="2400" dirty="0"/>
              <a:t>davon waren</a:t>
            </a:r>
            <a:endParaRPr lang="de-AT" sz="2400" dirty="0"/>
          </a:p>
          <a:p>
            <a:pPr marL="0" indent="0" fontAlgn="t">
              <a:buNone/>
            </a:pPr>
            <a:r>
              <a:rPr lang="de-AT" b="1" dirty="0"/>
              <a:t>	4.306 </a:t>
            </a:r>
            <a:r>
              <a:rPr lang="de-AT" dirty="0"/>
              <a:t>in einer Bedarfsgemeinschaft</a:t>
            </a:r>
          </a:p>
          <a:p>
            <a:pPr marL="0" indent="0" fontAlgn="t">
              <a:buNone/>
            </a:pPr>
            <a:r>
              <a:rPr lang="de-AT" b="1" dirty="0"/>
              <a:t>	3.309 </a:t>
            </a:r>
            <a:r>
              <a:rPr lang="de-AT" dirty="0"/>
              <a:t>unter 18 Jahre</a:t>
            </a:r>
          </a:p>
          <a:p>
            <a:pPr marL="0" indent="0" fontAlgn="t">
              <a:buNone/>
            </a:pPr>
            <a:endParaRPr lang="de-AT" dirty="0"/>
          </a:p>
        </p:txBody>
      </p:sp>
      <p:graphicFrame>
        <p:nvGraphicFramePr>
          <p:cNvPr id="32" name="Diagramm 31">
            <a:extLst>
              <a:ext uri="{FF2B5EF4-FFF2-40B4-BE49-F238E27FC236}">
                <a16:creationId xmlns:a16="http://schemas.microsoft.com/office/drawing/2014/main" xmlns="" id="{677E53EF-94E6-4C05-9262-949E3168B05A}"/>
              </a:ext>
            </a:extLst>
          </p:cNvPr>
          <p:cNvGraphicFramePr/>
          <p:nvPr>
            <p:extLst>
              <p:ext uri="{D42A27DB-BD31-4B8C-83A1-F6EECF244321}">
                <p14:modId xmlns:p14="http://schemas.microsoft.com/office/powerpoint/2010/main" val="843153674"/>
              </p:ext>
            </p:extLst>
          </p:nvPr>
        </p:nvGraphicFramePr>
        <p:xfrm>
          <a:off x="8172449" y="2847968"/>
          <a:ext cx="3181351" cy="2827373"/>
        </p:xfrm>
        <a:graphic>
          <a:graphicData uri="http://schemas.openxmlformats.org/drawingml/2006/chart">
            <c:chart xmlns:c="http://schemas.openxmlformats.org/drawingml/2006/chart" xmlns:r="http://schemas.openxmlformats.org/officeDocument/2006/relationships" r:id="rId2"/>
          </a:graphicData>
        </a:graphic>
      </p:graphicFrame>
      <p:sp>
        <p:nvSpPr>
          <p:cNvPr id="33" name="Textfeld 32">
            <a:extLst>
              <a:ext uri="{FF2B5EF4-FFF2-40B4-BE49-F238E27FC236}">
                <a16:creationId xmlns:a16="http://schemas.microsoft.com/office/drawing/2014/main" xmlns="" id="{039A1A9B-9055-4519-9E9A-ACF6B4CCF2C6}"/>
              </a:ext>
            </a:extLst>
          </p:cNvPr>
          <p:cNvSpPr txBox="1"/>
          <p:nvPr/>
        </p:nvSpPr>
        <p:spPr>
          <a:xfrm>
            <a:off x="8336995" y="2242109"/>
            <a:ext cx="2852257" cy="646331"/>
          </a:xfrm>
          <a:prstGeom prst="rect">
            <a:avLst/>
          </a:prstGeom>
          <a:noFill/>
        </p:spPr>
        <p:txBody>
          <a:bodyPr wrap="square" rtlCol="0">
            <a:spAutoFit/>
          </a:bodyPr>
          <a:lstStyle/>
          <a:p>
            <a:r>
              <a:rPr lang="en-US" dirty="0"/>
              <a:t>1% der </a:t>
            </a:r>
            <a:r>
              <a:rPr lang="en-US" dirty="0" err="1"/>
              <a:t>Tiroler</a:t>
            </a:r>
            <a:r>
              <a:rPr lang="en-US" dirty="0"/>
              <a:t> </a:t>
            </a:r>
            <a:r>
              <a:rPr lang="en-US" dirty="0" err="1"/>
              <a:t>Bevölkerung</a:t>
            </a:r>
            <a:endParaRPr lang="en-US" dirty="0"/>
          </a:p>
          <a:p>
            <a:endParaRPr lang="de-AT" dirty="0"/>
          </a:p>
        </p:txBody>
      </p:sp>
      <p:sp>
        <p:nvSpPr>
          <p:cNvPr id="3" name="Textfeld 2">
            <a:extLst>
              <a:ext uri="{FF2B5EF4-FFF2-40B4-BE49-F238E27FC236}">
                <a16:creationId xmlns:a16="http://schemas.microsoft.com/office/drawing/2014/main" xmlns="" id="{AB392107-145E-45EB-881E-D7B564283384}"/>
              </a:ext>
            </a:extLst>
          </p:cNvPr>
          <p:cNvSpPr txBox="1"/>
          <p:nvPr/>
        </p:nvSpPr>
        <p:spPr>
          <a:xfrm>
            <a:off x="9342268" y="6126337"/>
            <a:ext cx="2011532" cy="553998"/>
          </a:xfrm>
          <a:prstGeom prst="rect">
            <a:avLst/>
          </a:prstGeom>
          <a:noFill/>
        </p:spPr>
        <p:txBody>
          <a:bodyPr wrap="square" rtlCol="0">
            <a:spAutoFit/>
          </a:bodyPr>
          <a:lstStyle/>
          <a:p>
            <a:r>
              <a:rPr lang="de-AT" sz="1200" dirty="0"/>
              <a:t>Quelle Statistik: Land Tirol</a:t>
            </a:r>
          </a:p>
          <a:p>
            <a:endParaRPr lang="de-AT" dirty="0"/>
          </a:p>
        </p:txBody>
      </p:sp>
    </p:spTree>
    <p:extLst>
      <p:ext uri="{BB962C8B-B14F-4D97-AF65-F5344CB8AC3E}">
        <p14:creationId xmlns:p14="http://schemas.microsoft.com/office/powerpoint/2010/main" val="41765411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10E1917-BD42-44EF-ABFF-9CC01B347FD5}"/>
              </a:ext>
            </a:extLst>
          </p:cNvPr>
          <p:cNvSpPr>
            <a:spLocks noGrp="1"/>
          </p:cNvSpPr>
          <p:nvPr>
            <p:ph type="title"/>
          </p:nvPr>
        </p:nvSpPr>
        <p:spPr/>
        <p:txBody>
          <a:bodyPr/>
          <a:lstStyle/>
          <a:p>
            <a:r>
              <a:rPr lang="de-AT" b="1" dirty="0">
                <a:solidFill>
                  <a:srgbClr val="195E6B"/>
                </a:solidFill>
              </a:rPr>
              <a:t>Alle verlieren!</a:t>
            </a:r>
          </a:p>
        </p:txBody>
      </p:sp>
      <p:sp>
        <p:nvSpPr>
          <p:cNvPr id="7" name="Inhaltsplatzhalter 6">
            <a:extLst>
              <a:ext uri="{FF2B5EF4-FFF2-40B4-BE49-F238E27FC236}">
                <a16:creationId xmlns:a16="http://schemas.microsoft.com/office/drawing/2014/main" xmlns="" id="{1DC63020-0564-46AB-BD43-CA90418C4007}"/>
              </a:ext>
            </a:extLst>
          </p:cNvPr>
          <p:cNvSpPr>
            <a:spLocks noGrp="1"/>
          </p:cNvSpPr>
          <p:nvPr>
            <p:ph idx="1"/>
          </p:nvPr>
        </p:nvSpPr>
        <p:spPr/>
        <p:txBody>
          <a:bodyPr>
            <a:normAutofit/>
          </a:bodyPr>
          <a:lstStyle/>
          <a:p>
            <a:endParaRPr lang="de-AT" dirty="0"/>
          </a:p>
          <a:p>
            <a:pPr marL="0" indent="0">
              <a:buNone/>
            </a:pPr>
            <a:r>
              <a:rPr lang="de-AT" sz="2400" b="1" dirty="0">
                <a:solidFill>
                  <a:srgbClr val="5B1C82"/>
                </a:solidFill>
              </a:rPr>
              <a:t>Wohnkosten</a:t>
            </a:r>
          </a:p>
          <a:p>
            <a:pPr marL="0" indent="0">
              <a:buNone/>
            </a:pPr>
            <a:r>
              <a:rPr lang="de-AT" sz="2400" dirty="0"/>
              <a:t>Es können (!) bis zu 70% der </a:t>
            </a:r>
          </a:p>
          <a:p>
            <a:pPr marL="0" indent="0">
              <a:buNone/>
            </a:pPr>
            <a:r>
              <a:rPr lang="de-AT" sz="2400" dirty="0"/>
              <a:t>Bemessungsgrundlage auf </a:t>
            </a:r>
          </a:p>
          <a:p>
            <a:pPr marL="0" indent="0">
              <a:buNone/>
            </a:pPr>
            <a:r>
              <a:rPr lang="de-AT" sz="2400" dirty="0"/>
              <a:t>Wohnkosten entfallen</a:t>
            </a:r>
          </a:p>
          <a:p>
            <a:pPr marL="0" indent="0">
              <a:buNone/>
            </a:pPr>
            <a:r>
              <a:rPr lang="de-AT" sz="2400" b="1" dirty="0">
                <a:solidFill>
                  <a:srgbClr val="195E6B"/>
                </a:solidFill>
              </a:rPr>
              <a:t>Lebensunterhalt</a:t>
            </a:r>
          </a:p>
          <a:p>
            <a:pPr marL="0" indent="0">
              <a:buNone/>
            </a:pPr>
            <a:r>
              <a:rPr lang="de-AT" sz="2400" dirty="0"/>
              <a:t>Der Lebensunterhalt </a:t>
            </a:r>
          </a:p>
          <a:p>
            <a:pPr marL="0" indent="0">
              <a:buNone/>
            </a:pPr>
            <a:r>
              <a:rPr lang="de-AT" sz="2400" dirty="0"/>
              <a:t>wurde dafür pauschal</a:t>
            </a:r>
          </a:p>
          <a:p>
            <a:pPr marL="0" indent="0">
              <a:buNone/>
            </a:pPr>
            <a:r>
              <a:rPr lang="de-AT" sz="2400" dirty="0"/>
              <a:t>um 15% gekürzt</a:t>
            </a:r>
            <a:endParaRPr lang="de-AT" dirty="0"/>
          </a:p>
        </p:txBody>
      </p:sp>
      <p:sp>
        <p:nvSpPr>
          <p:cNvPr id="8" name="Rechteck 7">
            <a:extLst>
              <a:ext uri="{FF2B5EF4-FFF2-40B4-BE49-F238E27FC236}">
                <a16:creationId xmlns:a16="http://schemas.microsoft.com/office/drawing/2014/main" xmlns="" id="{2C1B050D-689E-4B3C-937E-C37173CD6BB9}"/>
              </a:ext>
            </a:extLst>
          </p:cNvPr>
          <p:cNvSpPr/>
          <p:nvPr/>
        </p:nvSpPr>
        <p:spPr>
          <a:xfrm>
            <a:off x="4866166" y="3851619"/>
            <a:ext cx="1229831" cy="2377440"/>
          </a:xfrm>
          <a:prstGeom prst="rect">
            <a:avLst/>
          </a:prstGeom>
          <a:solidFill>
            <a:srgbClr val="195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75%</a:t>
            </a:r>
          </a:p>
        </p:txBody>
      </p:sp>
      <p:sp>
        <p:nvSpPr>
          <p:cNvPr id="9" name="Rechteck 8">
            <a:extLst>
              <a:ext uri="{FF2B5EF4-FFF2-40B4-BE49-F238E27FC236}">
                <a16:creationId xmlns:a16="http://schemas.microsoft.com/office/drawing/2014/main" xmlns="" id="{EEA136A8-0529-49E9-9186-E7BD65ED687E}"/>
              </a:ext>
            </a:extLst>
          </p:cNvPr>
          <p:cNvSpPr/>
          <p:nvPr/>
        </p:nvSpPr>
        <p:spPr>
          <a:xfrm>
            <a:off x="4866167" y="3128719"/>
            <a:ext cx="1229832" cy="754319"/>
          </a:xfrm>
          <a:prstGeom prst="rect">
            <a:avLst/>
          </a:prstGeom>
          <a:solidFill>
            <a:srgbClr val="5B1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25%</a:t>
            </a:r>
          </a:p>
        </p:txBody>
      </p:sp>
      <p:grpSp>
        <p:nvGrpSpPr>
          <p:cNvPr id="13" name="Gruppieren 12">
            <a:extLst>
              <a:ext uri="{FF2B5EF4-FFF2-40B4-BE49-F238E27FC236}">
                <a16:creationId xmlns:a16="http://schemas.microsoft.com/office/drawing/2014/main" xmlns="" id="{1F25F5A4-1B1B-4CF1-80FA-0E3B286A9EBC}"/>
              </a:ext>
            </a:extLst>
          </p:cNvPr>
          <p:cNvGrpSpPr/>
          <p:nvPr/>
        </p:nvGrpSpPr>
        <p:grpSpPr>
          <a:xfrm>
            <a:off x="8345494" y="2239689"/>
            <a:ext cx="1229831" cy="3941445"/>
            <a:chOff x="5623560" y="2235517"/>
            <a:chExt cx="944880" cy="3941445"/>
          </a:xfrm>
        </p:grpSpPr>
        <p:sp>
          <p:nvSpPr>
            <p:cNvPr id="10" name="Rechteck 9">
              <a:extLst>
                <a:ext uri="{FF2B5EF4-FFF2-40B4-BE49-F238E27FC236}">
                  <a16:creationId xmlns:a16="http://schemas.microsoft.com/office/drawing/2014/main" xmlns="" id="{0F5D35BD-ECE5-45DF-8F56-1607747AACAD}"/>
                </a:ext>
              </a:extLst>
            </p:cNvPr>
            <p:cNvSpPr/>
            <p:nvPr/>
          </p:nvSpPr>
          <p:spPr>
            <a:xfrm>
              <a:off x="5623560" y="4282440"/>
              <a:ext cx="944880" cy="1894522"/>
            </a:xfrm>
            <a:prstGeom prst="rect">
              <a:avLst/>
            </a:prstGeom>
            <a:solidFill>
              <a:srgbClr val="195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60%</a:t>
              </a:r>
            </a:p>
          </p:txBody>
        </p:sp>
        <p:sp>
          <p:nvSpPr>
            <p:cNvPr id="11" name="Rechteck 10">
              <a:extLst>
                <a:ext uri="{FF2B5EF4-FFF2-40B4-BE49-F238E27FC236}">
                  <a16:creationId xmlns:a16="http://schemas.microsoft.com/office/drawing/2014/main" xmlns="" id="{7C634031-947D-4C94-B54C-D8DF489D17E2}"/>
                </a:ext>
              </a:extLst>
            </p:cNvPr>
            <p:cNvSpPr/>
            <p:nvPr/>
          </p:nvSpPr>
          <p:spPr>
            <a:xfrm>
              <a:off x="5623560" y="3088957"/>
              <a:ext cx="944880" cy="1193482"/>
            </a:xfrm>
            <a:prstGeom prst="rect">
              <a:avLst/>
            </a:prstGeom>
            <a:solidFill>
              <a:srgbClr val="5B1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40%</a:t>
              </a:r>
            </a:p>
          </p:txBody>
        </p:sp>
        <p:sp>
          <p:nvSpPr>
            <p:cNvPr id="12" name="Rechteck 11">
              <a:extLst>
                <a:ext uri="{FF2B5EF4-FFF2-40B4-BE49-F238E27FC236}">
                  <a16:creationId xmlns:a16="http://schemas.microsoft.com/office/drawing/2014/main" xmlns="" id="{0F8B2A5F-918C-4C23-809D-7AFA212C7FDC}"/>
                </a:ext>
              </a:extLst>
            </p:cNvPr>
            <p:cNvSpPr/>
            <p:nvPr/>
          </p:nvSpPr>
          <p:spPr>
            <a:xfrm>
              <a:off x="5623560" y="2235517"/>
              <a:ext cx="944880" cy="853439"/>
            </a:xfrm>
            <a:prstGeom prst="rect">
              <a:avLst/>
            </a:prstGeom>
            <a:pattFill prst="dkUpDiag">
              <a:fgClr>
                <a:srgbClr val="5B1C82"/>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max. 30%</a:t>
              </a:r>
            </a:p>
          </p:txBody>
        </p:sp>
      </p:grpSp>
      <p:cxnSp>
        <p:nvCxnSpPr>
          <p:cNvPr id="15" name="Gerade Verbindung mit Pfeil 14">
            <a:extLst>
              <a:ext uri="{FF2B5EF4-FFF2-40B4-BE49-F238E27FC236}">
                <a16:creationId xmlns:a16="http://schemas.microsoft.com/office/drawing/2014/main" xmlns="" id="{A5D8E1EF-D9B1-4508-BF4C-4A6ADD3B8070}"/>
              </a:ext>
            </a:extLst>
          </p:cNvPr>
          <p:cNvCxnSpPr>
            <a:cxnSpLocks/>
          </p:cNvCxnSpPr>
          <p:nvPr/>
        </p:nvCxnSpPr>
        <p:spPr>
          <a:xfrm>
            <a:off x="6095997" y="4139454"/>
            <a:ext cx="2249498" cy="75431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xmlns="" id="{7E08E6B9-231C-4F74-8812-D4B58A5D9EA9}"/>
              </a:ext>
            </a:extLst>
          </p:cNvPr>
          <p:cNvSpPr txBox="1"/>
          <p:nvPr/>
        </p:nvSpPr>
        <p:spPr>
          <a:xfrm>
            <a:off x="6568440" y="4556435"/>
            <a:ext cx="2249495" cy="523220"/>
          </a:xfrm>
          <a:prstGeom prst="rect">
            <a:avLst/>
          </a:prstGeom>
          <a:noFill/>
        </p:spPr>
        <p:txBody>
          <a:bodyPr wrap="square" rtlCol="0">
            <a:spAutoFit/>
          </a:bodyPr>
          <a:lstStyle/>
          <a:p>
            <a:r>
              <a:rPr lang="de-AT" sz="2800" b="1" dirty="0">
                <a:solidFill>
                  <a:srgbClr val="C00000"/>
                </a:solidFill>
              </a:rPr>
              <a:t>-15% </a:t>
            </a:r>
          </a:p>
        </p:txBody>
      </p:sp>
      <p:sp>
        <p:nvSpPr>
          <p:cNvPr id="18" name="Rechteck 17">
            <a:extLst>
              <a:ext uri="{FF2B5EF4-FFF2-40B4-BE49-F238E27FC236}">
                <a16:creationId xmlns:a16="http://schemas.microsoft.com/office/drawing/2014/main" xmlns="" id="{056D717C-B971-4B41-8E6D-0F02B4874F88}"/>
              </a:ext>
            </a:extLst>
          </p:cNvPr>
          <p:cNvSpPr/>
          <p:nvPr/>
        </p:nvSpPr>
        <p:spPr>
          <a:xfrm>
            <a:off x="4866166" y="1731029"/>
            <a:ext cx="1229833" cy="1398268"/>
          </a:xfrm>
          <a:prstGeom prst="rect">
            <a:avLst/>
          </a:prstGeom>
          <a:pattFill prst="pct70">
            <a:fgClr>
              <a:srgbClr val="5B1C82"/>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dirty="0"/>
              <a:t>+ </a:t>
            </a:r>
          </a:p>
          <a:p>
            <a:pPr algn="ctr"/>
            <a:r>
              <a:rPr lang="de-AT" sz="1400" dirty="0"/>
              <a:t>Differenz zur Wohnkosten-Verordnung</a:t>
            </a:r>
          </a:p>
        </p:txBody>
      </p:sp>
      <p:sp>
        <p:nvSpPr>
          <p:cNvPr id="3" name="Textfeld 2">
            <a:extLst>
              <a:ext uri="{FF2B5EF4-FFF2-40B4-BE49-F238E27FC236}">
                <a16:creationId xmlns:a16="http://schemas.microsoft.com/office/drawing/2014/main" xmlns="" id="{6D547CC5-1996-48E2-A9C4-3DE9340FEBEA}"/>
              </a:ext>
            </a:extLst>
          </p:cNvPr>
          <p:cNvSpPr txBox="1"/>
          <p:nvPr/>
        </p:nvSpPr>
        <p:spPr>
          <a:xfrm>
            <a:off x="4613946" y="6316945"/>
            <a:ext cx="2037400" cy="276999"/>
          </a:xfrm>
          <a:prstGeom prst="rect">
            <a:avLst/>
          </a:prstGeom>
          <a:noFill/>
        </p:spPr>
        <p:txBody>
          <a:bodyPr wrap="square" rtlCol="0">
            <a:spAutoFit/>
          </a:bodyPr>
          <a:lstStyle/>
          <a:p>
            <a:r>
              <a:rPr lang="de-AT" sz="1200" dirty="0"/>
              <a:t>Mindestsicherung aktuell</a:t>
            </a:r>
          </a:p>
        </p:txBody>
      </p:sp>
      <p:sp>
        <p:nvSpPr>
          <p:cNvPr id="14" name="Textfeld 13">
            <a:extLst>
              <a:ext uri="{FF2B5EF4-FFF2-40B4-BE49-F238E27FC236}">
                <a16:creationId xmlns:a16="http://schemas.microsoft.com/office/drawing/2014/main" xmlns="" id="{6119CB93-563D-4966-91C8-7EE109924CA8}"/>
              </a:ext>
            </a:extLst>
          </p:cNvPr>
          <p:cNvSpPr txBox="1"/>
          <p:nvPr/>
        </p:nvSpPr>
        <p:spPr>
          <a:xfrm>
            <a:off x="8415558" y="6308286"/>
            <a:ext cx="2037400" cy="276999"/>
          </a:xfrm>
          <a:prstGeom prst="rect">
            <a:avLst/>
          </a:prstGeom>
          <a:noFill/>
        </p:spPr>
        <p:txBody>
          <a:bodyPr wrap="square" rtlCol="0">
            <a:spAutoFit/>
          </a:bodyPr>
          <a:lstStyle/>
          <a:p>
            <a:r>
              <a:rPr lang="de-AT" sz="1200" dirty="0"/>
              <a:t>Sozialhilfe NEU</a:t>
            </a:r>
          </a:p>
        </p:txBody>
      </p:sp>
    </p:spTree>
    <p:extLst>
      <p:ext uri="{BB962C8B-B14F-4D97-AF65-F5344CB8AC3E}">
        <p14:creationId xmlns:p14="http://schemas.microsoft.com/office/powerpoint/2010/main" val="95293795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440CA9-AFBA-43E8-B49E-C78165440F21}"/>
              </a:ext>
            </a:extLst>
          </p:cNvPr>
          <p:cNvSpPr>
            <a:spLocks noGrp="1"/>
          </p:cNvSpPr>
          <p:nvPr>
            <p:ph type="title"/>
          </p:nvPr>
        </p:nvSpPr>
        <p:spPr>
          <a:xfrm>
            <a:off x="838200" y="365125"/>
            <a:ext cx="10515600" cy="904875"/>
          </a:xfrm>
        </p:spPr>
        <p:txBody>
          <a:bodyPr/>
          <a:lstStyle/>
          <a:p>
            <a:r>
              <a:rPr lang="de-AT" b="1" dirty="0">
                <a:solidFill>
                  <a:srgbClr val="195E6B"/>
                </a:solidFill>
              </a:rPr>
              <a:t>Alle verlieren!</a:t>
            </a:r>
          </a:p>
        </p:txBody>
      </p:sp>
      <p:graphicFrame>
        <p:nvGraphicFramePr>
          <p:cNvPr id="6" name="Inhaltsplatzhalter 5">
            <a:extLst>
              <a:ext uri="{FF2B5EF4-FFF2-40B4-BE49-F238E27FC236}">
                <a16:creationId xmlns:a16="http://schemas.microsoft.com/office/drawing/2014/main" xmlns="" id="{4EE425DA-31C4-4449-959F-82FC7B303981}"/>
              </a:ext>
            </a:extLst>
          </p:cNvPr>
          <p:cNvGraphicFramePr>
            <a:graphicFrameLocks noGrp="1"/>
          </p:cNvGraphicFramePr>
          <p:nvPr>
            <p:ph idx="1"/>
            <p:extLst>
              <p:ext uri="{D42A27DB-BD31-4B8C-83A1-F6EECF244321}">
                <p14:modId xmlns:p14="http://schemas.microsoft.com/office/powerpoint/2010/main" val="634503339"/>
              </p:ext>
            </p:extLst>
          </p:nvPr>
        </p:nvGraphicFramePr>
        <p:xfrm>
          <a:off x="508000" y="1270000"/>
          <a:ext cx="11388532" cy="475757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a:extLst>
              <a:ext uri="{FF2B5EF4-FFF2-40B4-BE49-F238E27FC236}">
                <a16:creationId xmlns:a16="http://schemas.microsoft.com/office/drawing/2014/main" xmlns="" id="{9B2EF3A3-DC6F-46E2-B2F8-696581EFAF22}"/>
              </a:ext>
            </a:extLst>
          </p:cNvPr>
          <p:cNvSpPr txBox="1"/>
          <p:nvPr/>
        </p:nvSpPr>
        <p:spPr>
          <a:xfrm>
            <a:off x="1287366" y="6268087"/>
            <a:ext cx="8513859" cy="461665"/>
          </a:xfrm>
          <a:prstGeom prst="rect">
            <a:avLst/>
          </a:prstGeom>
          <a:noFill/>
        </p:spPr>
        <p:txBody>
          <a:bodyPr wrap="square" rtlCol="0">
            <a:spAutoFit/>
          </a:bodyPr>
          <a:lstStyle/>
          <a:p>
            <a:r>
              <a:rPr lang="de-AT" sz="1200" dirty="0">
                <a:solidFill>
                  <a:schemeClr val="tx1">
                    <a:lumMod val="75000"/>
                    <a:lumOff val="25000"/>
                  </a:schemeClr>
                </a:solidFill>
              </a:rPr>
              <a:t>*Bei niedrigem Ausbildungsniveau oder mangelnden Sprachkenntnissen steht bei der Sozialhilfe Neu ohne Arbeitsqualifizierungsbonus </a:t>
            </a:r>
          </a:p>
          <a:p>
            <a:r>
              <a:rPr lang="de-AT" sz="1200" dirty="0">
                <a:solidFill>
                  <a:schemeClr val="tx1">
                    <a:lumMod val="75000"/>
                    <a:lumOff val="25000"/>
                  </a:schemeClr>
                </a:solidFill>
              </a:rPr>
              <a:t>  noch weniger zum Leben zur Verfügung.</a:t>
            </a:r>
          </a:p>
        </p:txBody>
      </p:sp>
      <p:sp>
        <p:nvSpPr>
          <p:cNvPr id="4" name="Textfeld 3">
            <a:extLst>
              <a:ext uri="{FF2B5EF4-FFF2-40B4-BE49-F238E27FC236}">
                <a16:creationId xmlns:a16="http://schemas.microsoft.com/office/drawing/2014/main" xmlns="" id="{DF1287B2-73A5-476F-A986-E57B0C8B2BB8}"/>
              </a:ext>
            </a:extLst>
          </p:cNvPr>
          <p:cNvSpPr txBox="1"/>
          <p:nvPr/>
        </p:nvSpPr>
        <p:spPr>
          <a:xfrm>
            <a:off x="1685072" y="3663629"/>
            <a:ext cx="569387" cy="276999"/>
          </a:xfrm>
          <a:prstGeom prst="rect">
            <a:avLst/>
          </a:prstGeom>
          <a:noFill/>
        </p:spPr>
        <p:txBody>
          <a:bodyPr wrap="none" rtlCol="0">
            <a:spAutoFit/>
          </a:bodyPr>
          <a:lstStyle/>
          <a:p>
            <a:r>
              <a:rPr lang="de-AT" sz="1200" dirty="0">
                <a:solidFill>
                  <a:schemeClr val="bg1"/>
                </a:solidFill>
              </a:rPr>
              <a:t>39,0%</a:t>
            </a:r>
          </a:p>
        </p:txBody>
      </p:sp>
      <p:sp>
        <p:nvSpPr>
          <p:cNvPr id="7" name="Textfeld 6">
            <a:extLst>
              <a:ext uri="{FF2B5EF4-FFF2-40B4-BE49-F238E27FC236}">
                <a16:creationId xmlns:a16="http://schemas.microsoft.com/office/drawing/2014/main" xmlns="" id="{DD7F958B-B216-48C0-B26F-CB1D43808F10}"/>
              </a:ext>
            </a:extLst>
          </p:cNvPr>
          <p:cNvSpPr txBox="1"/>
          <p:nvPr/>
        </p:nvSpPr>
        <p:spPr>
          <a:xfrm>
            <a:off x="3046326" y="4032961"/>
            <a:ext cx="569387" cy="276999"/>
          </a:xfrm>
          <a:prstGeom prst="rect">
            <a:avLst/>
          </a:prstGeom>
          <a:noFill/>
        </p:spPr>
        <p:txBody>
          <a:bodyPr wrap="none" rtlCol="0">
            <a:spAutoFit/>
          </a:bodyPr>
          <a:lstStyle/>
          <a:p>
            <a:r>
              <a:rPr lang="de-AT" sz="1200" dirty="0">
                <a:solidFill>
                  <a:schemeClr val="bg1"/>
                </a:solidFill>
              </a:rPr>
              <a:t>27,3%</a:t>
            </a:r>
          </a:p>
        </p:txBody>
      </p:sp>
      <p:sp>
        <p:nvSpPr>
          <p:cNvPr id="8" name="Textfeld 7">
            <a:extLst>
              <a:ext uri="{FF2B5EF4-FFF2-40B4-BE49-F238E27FC236}">
                <a16:creationId xmlns:a16="http://schemas.microsoft.com/office/drawing/2014/main" xmlns="" id="{B93B4D47-A3F3-4AED-A6B7-7173EA2E02E6}"/>
              </a:ext>
            </a:extLst>
          </p:cNvPr>
          <p:cNvSpPr txBox="1"/>
          <p:nvPr/>
        </p:nvSpPr>
        <p:spPr>
          <a:xfrm>
            <a:off x="4382756" y="4382755"/>
            <a:ext cx="569387" cy="276999"/>
          </a:xfrm>
          <a:prstGeom prst="rect">
            <a:avLst/>
          </a:prstGeom>
          <a:noFill/>
          <a:ln>
            <a:noFill/>
          </a:ln>
        </p:spPr>
        <p:txBody>
          <a:bodyPr wrap="none" rtlCol="0">
            <a:spAutoFit/>
          </a:bodyPr>
          <a:lstStyle/>
          <a:p>
            <a:r>
              <a:rPr lang="de-AT" sz="1200" dirty="0">
                <a:solidFill>
                  <a:schemeClr val="bg1"/>
                </a:solidFill>
              </a:rPr>
              <a:t>17,6%</a:t>
            </a:r>
          </a:p>
        </p:txBody>
      </p:sp>
      <p:sp>
        <p:nvSpPr>
          <p:cNvPr id="9" name="Textfeld 8">
            <a:extLst>
              <a:ext uri="{FF2B5EF4-FFF2-40B4-BE49-F238E27FC236}">
                <a16:creationId xmlns:a16="http://schemas.microsoft.com/office/drawing/2014/main" xmlns="" id="{27B4F2CA-CFFA-43F3-B457-79E8E38DD42B}"/>
              </a:ext>
            </a:extLst>
          </p:cNvPr>
          <p:cNvSpPr txBox="1"/>
          <p:nvPr/>
        </p:nvSpPr>
        <p:spPr>
          <a:xfrm>
            <a:off x="8484139" y="5588000"/>
            <a:ext cx="3564952" cy="584775"/>
          </a:xfrm>
          <a:prstGeom prst="rect">
            <a:avLst/>
          </a:prstGeom>
          <a:noFill/>
          <a:ln>
            <a:noFill/>
          </a:ln>
        </p:spPr>
        <p:txBody>
          <a:bodyPr wrap="square" rtlCol="0">
            <a:spAutoFit/>
          </a:bodyPr>
          <a:lstStyle/>
          <a:p>
            <a:r>
              <a:rPr lang="de-AT" sz="1600" dirty="0"/>
              <a:t>Sozialhilfe NEU ohne Arbeitsqualifizierungsbonus*</a:t>
            </a:r>
          </a:p>
        </p:txBody>
      </p:sp>
    </p:spTree>
    <p:extLst>
      <p:ext uri="{BB962C8B-B14F-4D97-AF65-F5344CB8AC3E}">
        <p14:creationId xmlns:p14="http://schemas.microsoft.com/office/powerpoint/2010/main" val="334794124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E37D2AE-4F63-4E83-A8B5-2B215956442E}"/>
              </a:ext>
            </a:extLst>
          </p:cNvPr>
          <p:cNvSpPr>
            <a:spLocks noGrp="1"/>
          </p:cNvSpPr>
          <p:nvPr>
            <p:ph type="title"/>
          </p:nvPr>
        </p:nvSpPr>
        <p:spPr>
          <a:xfrm>
            <a:off x="722914" y="233042"/>
            <a:ext cx="6675437" cy="1600200"/>
          </a:xfrm>
        </p:spPr>
        <p:txBody>
          <a:bodyPr/>
          <a:lstStyle/>
          <a:p>
            <a:r>
              <a:rPr lang="de-AT" sz="4000" dirty="0" err="1">
                <a:solidFill>
                  <a:srgbClr val="195E6B"/>
                </a:solidFill>
              </a:rPr>
              <a:t>Alleinerzieher_innen</a:t>
            </a:r>
            <a:endParaRPr lang="de-AT" sz="4000" dirty="0">
              <a:solidFill>
                <a:srgbClr val="195E6B"/>
              </a:solidFill>
            </a:endParaRPr>
          </a:p>
        </p:txBody>
      </p:sp>
      <p:sp>
        <p:nvSpPr>
          <p:cNvPr id="4" name="Textplatzhalter 3">
            <a:extLst>
              <a:ext uri="{FF2B5EF4-FFF2-40B4-BE49-F238E27FC236}">
                <a16:creationId xmlns:a16="http://schemas.microsoft.com/office/drawing/2014/main" xmlns="" id="{2F2434D0-CA68-4F63-8F85-A1DB1A7C80CB}"/>
              </a:ext>
            </a:extLst>
          </p:cNvPr>
          <p:cNvSpPr>
            <a:spLocks noGrp="1"/>
          </p:cNvSpPr>
          <p:nvPr>
            <p:ph type="body" sz="half" idx="2"/>
          </p:nvPr>
        </p:nvSpPr>
        <p:spPr>
          <a:xfrm>
            <a:off x="750644" y="1626930"/>
            <a:ext cx="7718738" cy="5231070"/>
          </a:xfrm>
        </p:spPr>
        <p:txBody>
          <a:bodyPr>
            <a:normAutofit fontScale="92500" lnSpcReduction="10000"/>
          </a:bodyPr>
          <a:lstStyle/>
          <a:p>
            <a:endParaRPr lang="de-AT" dirty="0"/>
          </a:p>
          <a:p>
            <a:r>
              <a:rPr lang="de-AT" sz="1900" b="1" dirty="0"/>
              <a:t>Beispiel: </a:t>
            </a:r>
            <a:r>
              <a:rPr lang="de-AT" sz="1900" dirty="0"/>
              <a:t>Frau A. ist Alleinerzieherin von drei Kindern. Ihre Unterstützung zur Sicherung des Lebensunterhalts wird sich drastisch verändern: </a:t>
            </a:r>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r>
              <a:rPr lang="de-AT" sz="1900" dirty="0"/>
              <a:t>Da es sich beim </a:t>
            </a:r>
            <a:r>
              <a:rPr lang="de-AT" sz="1900" dirty="0" err="1"/>
              <a:t>Alleinerzieher_innen</a:t>
            </a:r>
            <a:r>
              <a:rPr lang="de-AT" sz="1900" dirty="0"/>
              <a:t>-Bonus nur um eine sogenannte Kann-Leistung handelt, könnte sich mit der Sozialhilfe NEU das Einkommen von </a:t>
            </a:r>
            <a:r>
              <a:rPr lang="de-AT" sz="1900" dirty="0" err="1"/>
              <a:t>Alleinerzieher_innen</a:t>
            </a:r>
            <a:r>
              <a:rPr lang="de-AT" sz="1900" dirty="0"/>
              <a:t> noch mehr verschlechtern</a:t>
            </a:r>
            <a:r>
              <a:rPr lang="de-AT" sz="1900"/>
              <a:t>. </a:t>
            </a:r>
            <a:r>
              <a:rPr lang="de-AT" sz="1900" dirty="0"/>
              <a:t/>
            </a:r>
            <a:br>
              <a:rPr lang="de-AT" sz="1900" dirty="0"/>
            </a:br>
            <a:endParaRPr lang="de-AT" sz="1900" dirty="0"/>
          </a:p>
          <a:p>
            <a:r>
              <a:rPr lang="de-AT" dirty="0"/>
              <a:t>Diese Berechnungen beziehen sich lediglich auf den </a:t>
            </a:r>
            <a:r>
              <a:rPr lang="de-AT" b="1" dirty="0"/>
              <a:t>Lebensunterhalt</a:t>
            </a:r>
            <a:r>
              <a:rPr lang="de-AT" dirty="0"/>
              <a:t> – die gekürzten Wohnbeiträge sind dabei noch nicht berücksichtigt. </a:t>
            </a:r>
            <a:endParaRPr lang="de-AT" sz="1900" dirty="0"/>
          </a:p>
          <a:p>
            <a:pPr algn="r"/>
            <a:r>
              <a:rPr lang="de-AT" sz="1300" dirty="0"/>
              <a:t>(Quelle und Details zur Berechnung: </a:t>
            </a:r>
            <a:r>
              <a:rPr lang="de-AT" sz="1300" dirty="0" err="1"/>
              <a:t>Dowas</a:t>
            </a:r>
            <a:r>
              <a:rPr lang="de-AT" sz="1300" dirty="0"/>
              <a:t> für Frauen)</a:t>
            </a:r>
          </a:p>
          <a:p>
            <a:pPr algn="ctr"/>
            <a:endParaRPr lang="de-AT" dirty="0"/>
          </a:p>
          <a:p>
            <a:pPr algn="ctr"/>
            <a:endParaRPr lang="de-AT" dirty="0"/>
          </a:p>
        </p:txBody>
      </p:sp>
      <p:graphicFrame>
        <p:nvGraphicFramePr>
          <p:cNvPr id="39" name="Diagramm 38">
            <a:extLst>
              <a:ext uri="{FF2B5EF4-FFF2-40B4-BE49-F238E27FC236}">
                <a16:creationId xmlns:a16="http://schemas.microsoft.com/office/drawing/2014/main" xmlns="" id="{FA7C9282-4E38-4F66-A7B4-04C51992422D}"/>
              </a:ext>
            </a:extLst>
          </p:cNvPr>
          <p:cNvGraphicFramePr/>
          <p:nvPr>
            <p:extLst>
              <p:ext uri="{D42A27DB-BD31-4B8C-83A1-F6EECF244321}">
                <p14:modId xmlns:p14="http://schemas.microsoft.com/office/powerpoint/2010/main" val="4054805046"/>
              </p:ext>
            </p:extLst>
          </p:nvPr>
        </p:nvGraphicFramePr>
        <p:xfrm>
          <a:off x="1501913" y="2598918"/>
          <a:ext cx="4594087" cy="1794694"/>
        </p:xfrm>
        <a:graphic>
          <a:graphicData uri="http://schemas.openxmlformats.org/drawingml/2006/chart">
            <c:chart xmlns:c="http://schemas.openxmlformats.org/drawingml/2006/chart" xmlns:r="http://schemas.openxmlformats.org/officeDocument/2006/relationships" r:id="rId2"/>
          </a:graphicData>
        </a:graphic>
      </p:graphicFrame>
      <p:sp>
        <p:nvSpPr>
          <p:cNvPr id="40" name="Textfeld 39">
            <a:extLst>
              <a:ext uri="{FF2B5EF4-FFF2-40B4-BE49-F238E27FC236}">
                <a16:creationId xmlns:a16="http://schemas.microsoft.com/office/drawing/2014/main" xmlns="" id="{EB11E010-DD33-45B7-B8D2-236D1AB81E50}"/>
              </a:ext>
            </a:extLst>
          </p:cNvPr>
          <p:cNvSpPr txBox="1"/>
          <p:nvPr/>
        </p:nvSpPr>
        <p:spPr>
          <a:xfrm>
            <a:off x="1981553" y="3126933"/>
            <a:ext cx="11192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1.374,38€</a:t>
            </a:r>
          </a:p>
        </p:txBody>
      </p:sp>
      <p:sp>
        <p:nvSpPr>
          <p:cNvPr id="41" name="Textfeld 40">
            <a:extLst>
              <a:ext uri="{FF2B5EF4-FFF2-40B4-BE49-F238E27FC236}">
                <a16:creationId xmlns:a16="http://schemas.microsoft.com/office/drawing/2014/main" xmlns="" id="{20D25344-1DAA-4101-85D0-2A66780D11B4}"/>
              </a:ext>
            </a:extLst>
          </p:cNvPr>
          <p:cNvSpPr txBox="1"/>
          <p:nvPr/>
        </p:nvSpPr>
        <p:spPr>
          <a:xfrm>
            <a:off x="1809586" y="3920794"/>
            <a:ext cx="1463150"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AT" dirty="0">
                <a:solidFill>
                  <a:prstClr val="black"/>
                </a:solidFill>
                <a:latin typeface="Calibri" panose="020F0502020204030204"/>
              </a:rPr>
              <a:t>z</a:t>
            </a: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w. 794,61€ und 975,84€</a:t>
            </a:r>
          </a:p>
        </p:txBody>
      </p:sp>
      <p:sp>
        <p:nvSpPr>
          <p:cNvPr id="42" name="Textfeld 41">
            <a:extLst>
              <a:ext uri="{FF2B5EF4-FFF2-40B4-BE49-F238E27FC236}">
                <a16:creationId xmlns:a16="http://schemas.microsoft.com/office/drawing/2014/main" xmlns="" id="{BD9A46BD-6C09-4BF3-B105-1A43110B50D1}"/>
              </a:ext>
            </a:extLst>
          </p:cNvPr>
          <p:cNvSpPr txBox="1"/>
          <p:nvPr/>
        </p:nvSpPr>
        <p:spPr>
          <a:xfrm>
            <a:off x="4904226" y="3604191"/>
            <a:ext cx="3012359" cy="646331"/>
          </a:xfrm>
          <a:prstGeom prst="rect">
            <a:avLst/>
          </a:prstGeom>
          <a:noFill/>
        </p:spPr>
        <p:txBody>
          <a:bodyPr wrap="square" rtlCol="0">
            <a:spAutoFit/>
          </a:bodyPr>
          <a:lstStyle/>
          <a:p>
            <a:pPr lvl="0"/>
            <a:r>
              <a:rPr lang="de-AT" b="1" dirty="0">
                <a:solidFill>
                  <a:srgbClr val="FF0000"/>
                </a:solidFill>
                <a:latin typeface="Calibri" panose="020F0502020204030204"/>
              </a:rPr>
              <a:t>zw. </a:t>
            </a: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-398,54</a:t>
            </a:r>
            <a:r>
              <a:rPr lang="de-AT" b="1" dirty="0">
                <a:solidFill>
                  <a:srgbClr val="FF0000"/>
                </a:solidFill>
              </a:rPr>
              <a:t>€ und -579,77€ </a:t>
            </a:r>
            <a:br>
              <a:rPr lang="de-AT" b="1" dirty="0">
                <a:solidFill>
                  <a:srgbClr val="FF0000"/>
                </a:solidFill>
              </a:rPr>
            </a:b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je nach Bildungsstand</a:t>
            </a:r>
          </a:p>
        </p:txBody>
      </p:sp>
      <p:sp>
        <p:nvSpPr>
          <p:cNvPr id="32" name="Textfeld 31"/>
          <p:cNvSpPr txBox="1"/>
          <p:nvPr/>
        </p:nvSpPr>
        <p:spPr>
          <a:xfrm>
            <a:off x="9382125" y="2019300"/>
            <a:ext cx="24193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Grafik 4" descr="Frau">
            <a:extLst>
              <a:ext uri="{FF2B5EF4-FFF2-40B4-BE49-F238E27FC236}">
                <a16:creationId xmlns:a16="http://schemas.microsoft.com/office/drawing/2014/main" xmlns="" id="{63CDA991-3502-4A7F-8F69-A66DCA653E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989652" y="2124148"/>
            <a:ext cx="2345221" cy="2345221"/>
          </a:xfrm>
          <a:prstGeom prst="rect">
            <a:avLst/>
          </a:prstGeom>
        </p:spPr>
      </p:pic>
      <p:pic>
        <p:nvPicPr>
          <p:cNvPr id="7" name="Grafik 6" descr="Team">
            <a:extLst>
              <a:ext uri="{FF2B5EF4-FFF2-40B4-BE49-F238E27FC236}">
                <a16:creationId xmlns:a16="http://schemas.microsoft.com/office/drawing/2014/main" xmlns="" id="{8E1247B6-05C4-4C36-AEDE-4E00B88AF7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535246" y="2794099"/>
            <a:ext cx="1825486" cy="1825486"/>
          </a:xfrm>
          <a:prstGeom prst="rect">
            <a:avLst/>
          </a:prstGeom>
        </p:spPr>
      </p:pic>
    </p:spTree>
    <p:extLst>
      <p:ext uri="{BB962C8B-B14F-4D97-AF65-F5344CB8AC3E}">
        <p14:creationId xmlns:p14="http://schemas.microsoft.com/office/powerpoint/2010/main" val="339847839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E37D2AE-4F63-4E83-A8B5-2B215956442E}"/>
              </a:ext>
            </a:extLst>
          </p:cNvPr>
          <p:cNvSpPr>
            <a:spLocks noGrp="1"/>
          </p:cNvSpPr>
          <p:nvPr>
            <p:ph type="title"/>
          </p:nvPr>
        </p:nvSpPr>
        <p:spPr>
          <a:xfrm>
            <a:off x="839787" y="1017508"/>
            <a:ext cx="5071914" cy="707994"/>
          </a:xfrm>
        </p:spPr>
        <p:txBody>
          <a:bodyPr/>
          <a:lstStyle/>
          <a:p>
            <a:r>
              <a:rPr lang="de-AT" sz="4000" dirty="0">
                <a:solidFill>
                  <a:srgbClr val="195E6B"/>
                </a:solidFill>
              </a:rPr>
              <a:t>Asylberechtigte</a:t>
            </a:r>
          </a:p>
        </p:txBody>
      </p:sp>
      <p:sp>
        <p:nvSpPr>
          <p:cNvPr id="4" name="Textplatzhalter 3">
            <a:extLst>
              <a:ext uri="{FF2B5EF4-FFF2-40B4-BE49-F238E27FC236}">
                <a16:creationId xmlns:a16="http://schemas.microsoft.com/office/drawing/2014/main" xmlns="" id="{2F2434D0-CA68-4F63-8F85-A1DB1A7C80CB}"/>
              </a:ext>
            </a:extLst>
          </p:cNvPr>
          <p:cNvSpPr>
            <a:spLocks noGrp="1"/>
          </p:cNvSpPr>
          <p:nvPr>
            <p:ph type="body" sz="half" idx="2"/>
          </p:nvPr>
        </p:nvSpPr>
        <p:spPr>
          <a:xfrm>
            <a:off x="839787" y="1819922"/>
            <a:ext cx="8075613" cy="4839958"/>
          </a:xfrm>
        </p:spPr>
        <p:txBody>
          <a:bodyPr>
            <a:normAutofit fontScale="92500" lnSpcReduction="10000"/>
          </a:bodyPr>
          <a:lstStyle/>
          <a:p>
            <a:r>
              <a:rPr lang="de-AT" sz="1800" b="1" dirty="0"/>
              <a:t>Beispiel: </a:t>
            </a:r>
            <a:r>
              <a:rPr lang="de-AT" sz="1800" dirty="0"/>
              <a:t>Herr und Frau A. , 26 und 25 Jahre alt, leben seit 2 Jahren als Asylberechtigte in Innsbruck. Frau A. spricht Deutsch auf Niveau A2 und arbeitet 15 Stunden pro Woche als Reinigungskraft. Sie verdient monatlich 560 Euro. Herr A. besucht einen Deutschkurs für das Niveau A1.</a:t>
            </a:r>
          </a:p>
          <a:p>
            <a:endParaRPr lang="de-AT" dirty="0"/>
          </a:p>
          <a:p>
            <a:endParaRPr lang="de-AT" dirty="0"/>
          </a:p>
          <a:p>
            <a:endParaRPr lang="de-AT" dirty="0"/>
          </a:p>
          <a:p>
            <a:pPr algn="ctr"/>
            <a:endParaRPr lang="de-AT" dirty="0"/>
          </a:p>
          <a:p>
            <a:endParaRPr lang="de-AT" dirty="0"/>
          </a:p>
          <a:p>
            <a:endParaRPr lang="de-AT" dirty="0"/>
          </a:p>
          <a:p>
            <a:endParaRPr lang="de-AT" dirty="0"/>
          </a:p>
          <a:p>
            <a:r>
              <a:rPr lang="de-AT" sz="1800" dirty="0"/>
              <a:t>Künftig erhalten Herr und Frau A. nur mehr Sozialhilfe ohne „Arbeitsqualifizierungsbonus“, da sie über keinen Pflichtschulabschluss verfügen bzw. keine ausreichenden Sprachkenntnisse vorweisen können. Auch Frau A. ist damit laut Gesetz nicht in den Arbeitsmarkt vermittelbar, obwohl sie bereits arbeitet!</a:t>
            </a:r>
          </a:p>
          <a:p>
            <a:pPr algn="ctr"/>
            <a:endParaRPr lang="de-AT" sz="1800" dirty="0"/>
          </a:p>
          <a:p>
            <a:pPr algn="r"/>
            <a:r>
              <a:rPr lang="de-AT" sz="1300" dirty="0"/>
              <a:t>(Quelle und Details zur Berechnung: Diakonie Flüchtlingsdienst</a:t>
            </a:r>
            <a:r>
              <a:rPr lang="de-AT" sz="1000" dirty="0"/>
              <a:t>)</a:t>
            </a:r>
          </a:p>
        </p:txBody>
      </p:sp>
      <p:graphicFrame>
        <p:nvGraphicFramePr>
          <p:cNvPr id="39" name="Diagramm 38">
            <a:extLst>
              <a:ext uri="{FF2B5EF4-FFF2-40B4-BE49-F238E27FC236}">
                <a16:creationId xmlns:a16="http://schemas.microsoft.com/office/drawing/2014/main" xmlns="" id="{FA7C9282-4E38-4F66-A7B4-04C51992422D}"/>
              </a:ext>
            </a:extLst>
          </p:cNvPr>
          <p:cNvGraphicFramePr/>
          <p:nvPr>
            <p:extLst>
              <p:ext uri="{D42A27DB-BD31-4B8C-83A1-F6EECF244321}">
                <p14:modId xmlns:p14="http://schemas.microsoft.com/office/powerpoint/2010/main" val="1738824306"/>
              </p:ext>
            </p:extLst>
          </p:nvPr>
        </p:nvGraphicFramePr>
        <p:xfrm>
          <a:off x="1078700" y="2681796"/>
          <a:ext cx="5413540" cy="2057844"/>
        </p:xfrm>
        <a:graphic>
          <a:graphicData uri="http://schemas.openxmlformats.org/drawingml/2006/chart">
            <c:chart xmlns:c="http://schemas.openxmlformats.org/drawingml/2006/chart" xmlns:r="http://schemas.openxmlformats.org/officeDocument/2006/relationships" r:id="rId2"/>
          </a:graphicData>
        </a:graphic>
      </p:graphicFrame>
      <p:sp>
        <p:nvSpPr>
          <p:cNvPr id="40" name="Textfeld 39">
            <a:extLst>
              <a:ext uri="{FF2B5EF4-FFF2-40B4-BE49-F238E27FC236}">
                <a16:creationId xmlns:a16="http://schemas.microsoft.com/office/drawing/2014/main" xmlns="" id="{EB11E010-DD33-45B7-B8D2-236D1AB81E50}"/>
              </a:ext>
            </a:extLst>
          </p:cNvPr>
          <p:cNvSpPr txBox="1"/>
          <p:nvPr/>
        </p:nvSpPr>
        <p:spPr>
          <a:xfrm>
            <a:off x="1787096" y="3341386"/>
            <a:ext cx="106150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1056,16€</a:t>
            </a:r>
          </a:p>
        </p:txBody>
      </p:sp>
      <p:sp>
        <p:nvSpPr>
          <p:cNvPr id="41" name="Textfeld 40">
            <a:extLst>
              <a:ext uri="{FF2B5EF4-FFF2-40B4-BE49-F238E27FC236}">
                <a16:creationId xmlns:a16="http://schemas.microsoft.com/office/drawing/2014/main" xmlns="" id="{20D25344-1DAA-4101-85D0-2A66780D11B4}"/>
              </a:ext>
            </a:extLst>
          </p:cNvPr>
          <p:cNvSpPr txBox="1"/>
          <p:nvPr/>
        </p:nvSpPr>
        <p:spPr>
          <a:xfrm>
            <a:off x="1787096" y="4203260"/>
            <a:ext cx="171221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487,52€</a:t>
            </a:r>
          </a:p>
        </p:txBody>
      </p:sp>
      <p:sp>
        <p:nvSpPr>
          <p:cNvPr id="42" name="Textfeld 41">
            <a:extLst>
              <a:ext uri="{FF2B5EF4-FFF2-40B4-BE49-F238E27FC236}">
                <a16:creationId xmlns:a16="http://schemas.microsoft.com/office/drawing/2014/main" xmlns="" id="{BD9A46BD-6C09-4BF3-B105-1A43110B50D1}"/>
              </a:ext>
            </a:extLst>
          </p:cNvPr>
          <p:cNvSpPr txBox="1"/>
          <p:nvPr/>
        </p:nvSpPr>
        <p:spPr>
          <a:xfrm>
            <a:off x="4316936" y="3948476"/>
            <a:ext cx="111065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-568,64€</a:t>
            </a:r>
          </a:p>
        </p:txBody>
      </p:sp>
      <p:pic>
        <p:nvPicPr>
          <p:cNvPr id="8" name="Grafik 7">
            <a:extLst>
              <a:ext uri="{FF2B5EF4-FFF2-40B4-BE49-F238E27FC236}">
                <a16:creationId xmlns:a16="http://schemas.microsoft.com/office/drawing/2014/main" xmlns="" id="{5B6C2A92-B50E-4DE8-9120-F73A20E546E2}"/>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5596"/>
                    </a14:imgEffect>
                    <a14:imgEffect>
                      <a14:saturation sat="400000"/>
                    </a14:imgEffect>
                    <a14:imgEffect>
                      <a14:brightnessContrast bright="49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9283033" y="3010002"/>
            <a:ext cx="1711150" cy="1876947"/>
          </a:xfrm>
          <a:prstGeom prst="rect">
            <a:avLst/>
          </a:prstGeom>
        </p:spPr>
      </p:pic>
      <p:pic>
        <p:nvPicPr>
          <p:cNvPr id="9" name="Grafik 8">
            <a:extLst>
              <a:ext uri="{FF2B5EF4-FFF2-40B4-BE49-F238E27FC236}">
                <a16:creationId xmlns:a16="http://schemas.microsoft.com/office/drawing/2014/main" xmlns="" id="{B707981C-1C1F-4B03-BB51-FF190824A63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9559" b="83824" l="0" r="93976"/>
                    </a14:imgEffect>
                  </a14:imgLayer>
                </a14:imgProps>
              </a:ext>
            </a:extLst>
          </a:blip>
          <a:stretch>
            <a:fillRect/>
          </a:stretch>
        </p:blipFill>
        <p:spPr>
          <a:xfrm>
            <a:off x="9283033" y="1880973"/>
            <a:ext cx="2371725" cy="1295400"/>
          </a:xfrm>
          <a:prstGeom prst="rect">
            <a:avLst/>
          </a:prstGeom>
        </p:spPr>
      </p:pic>
    </p:spTree>
    <p:extLst>
      <p:ext uri="{BB962C8B-B14F-4D97-AF65-F5344CB8AC3E}">
        <p14:creationId xmlns:p14="http://schemas.microsoft.com/office/powerpoint/2010/main" val="41370534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E37D2AE-4F63-4E83-A8B5-2B215956442E}"/>
              </a:ext>
            </a:extLst>
          </p:cNvPr>
          <p:cNvSpPr>
            <a:spLocks noGrp="1"/>
          </p:cNvSpPr>
          <p:nvPr>
            <p:ph type="title"/>
          </p:nvPr>
        </p:nvSpPr>
        <p:spPr>
          <a:xfrm>
            <a:off x="745587" y="1256241"/>
            <a:ext cx="4235988" cy="369330"/>
          </a:xfrm>
        </p:spPr>
        <p:txBody>
          <a:bodyPr>
            <a:normAutofit fontScale="90000"/>
          </a:bodyPr>
          <a:lstStyle/>
          <a:p>
            <a:r>
              <a:rPr lang="de-AT" sz="4000" dirty="0">
                <a:solidFill>
                  <a:srgbClr val="195E6B"/>
                </a:solidFill>
              </a:rPr>
              <a:t>Wohnungslose Person</a:t>
            </a:r>
          </a:p>
        </p:txBody>
      </p:sp>
      <p:sp>
        <p:nvSpPr>
          <p:cNvPr id="4" name="Textplatzhalter 3">
            <a:extLst>
              <a:ext uri="{FF2B5EF4-FFF2-40B4-BE49-F238E27FC236}">
                <a16:creationId xmlns:a16="http://schemas.microsoft.com/office/drawing/2014/main" xmlns="" id="{2F2434D0-CA68-4F63-8F85-A1DB1A7C80CB}"/>
              </a:ext>
            </a:extLst>
          </p:cNvPr>
          <p:cNvSpPr>
            <a:spLocks noGrp="1"/>
          </p:cNvSpPr>
          <p:nvPr>
            <p:ph type="body" sz="half" idx="2"/>
          </p:nvPr>
        </p:nvSpPr>
        <p:spPr>
          <a:xfrm>
            <a:off x="839787" y="1813560"/>
            <a:ext cx="7542213" cy="5044440"/>
          </a:xfrm>
        </p:spPr>
        <p:txBody>
          <a:bodyPr>
            <a:normAutofit fontScale="77500" lnSpcReduction="20000"/>
          </a:bodyPr>
          <a:lstStyle/>
          <a:p>
            <a:r>
              <a:rPr lang="de-AT" sz="2400" b="1" dirty="0"/>
              <a:t>Beispiel: </a:t>
            </a:r>
            <a:r>
              <a:rPr lang="de-AT" sz="2400" dirty="0"/>
              <a:t>Frau L. ist wohnungslos in Imst und kommt aktuell bei verschiedenen Bekannten unter. Sie ist 20 Jahre alt und ist aufgrund von schweren familiären Konflikten vor einigen Monaten aus dem elterliche Haushalt geflüchtet.  Durch die Wohnungslosigkeit hat sie auch ihren Job verloren. </a:t>
            </a:r>
          </a:p>
          <a:p>
            <a:endParaRPr lang="de-AT" dirty="0"/>
          </a:p>
          <a:p>
            <a:endParaRPr lang="de-AT" dirty="0"/>
          </a:p>
          <a:p>
            <a:endParaRPr lang="de-AT" dirty="0"/>
          </a:p>
          <a:p>
            <a:endParaRPr lang="de-AT" dirty="0"/>
          </a:p>
          <a:p>
            <a:r>
              <a:rPr lang="de-AT" dirty="0"/>
              <a:t> </a:t>
            </a:r>
          </a:p>
          <a:p>
            <a:endParaRPr lang="de-AT" sz="2000" dirty="0"/>
          </a:p>
          <a:p>
            <a:endParaRPr lang="de-AT" sz="2400" dirty="0"/>
          </a:p>
          <a:p>
            <a:endParaRPr lang="de-AT" sz="2400" dirty="0"/>
          </a:p>
          <a:p>
            <a:r>
              <a:rPr lang="de-AT" sz="2400" dirty="0"/>
              <a:t>Frau L. verfügt aktuell über keinen Hauptwohnsitz. Die Sozialhilfe NEU definiert einen Hauptwohnsitz aber als Voraussetzung für einen Anspruch. </a:t>
            </a:r>
          </a:p>
          <a:p>
            <a:r>
              <a:rPr lang="de-AT" sz="2400" dirty="0"/>
              <a:t>Ohne Geld und einem fixen Wohnplatz wird der Wiedereinstieg in die Arbeit oder der Beginn einer Ausbildung so gut wie unmöglich.</a:t>
            </a:r>
          </a:p>
          <a:p>
            <a:pPr algn="ctr"/>
            <a:endParaRPr lang="de-AT" dirty="0"/>
          </a:p>
          <a:p>
            <a:pPr algn="r"/>
            <a:r>
              <a:rPr lang="de-AT" sz="1700" dirty="0"/>
              <a:t>(Quelle und Details zur Berechnung: Verein DOWAS)</a:t>
            </a:r>
          </a:p>
          <a:p>
            <a:endParaRPr lang="de-AT" dirty="0">
              <a:solidFill>
                <a:srgbClr val="FF0000"/>
              </a:solidFill>
            </a:endParaRPr>
          </a:p>
        </p:txBody>
      </p:sp>
      <p:pic>
        <p:nvPicPr>
          <p:cNvPr id="31" name="Grafik 30" descr="Zelt">
            <a:extLst>
              <a:ext uri="{FF2B5EF4-FFF2-40B4-BE49-F238E27FC236}">
                <a16:creationId xmlns:a16="http://schemas.microsoft.com/office/drawing/2014/main" xmlns="" id="{B633C069-03B1-4FB8-B32C-7527478BEE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82000" y="3245797"/>
            <a:ext cx="2382078" cy="2382078"/>
          </a:xfrm>
          <a:prstGeom prst="rect">
            <a:avLst/>
          </a:prstGeom>
        </p:spPr>
      </p:pic>
      <p:pic>
        <p:nvPicPr>
          <p:cNvPr id="33" name="Grafik 32" descr="Mann">
            <a:extLst>
              <a:ext uri="{FF2B5EF4-FFF2-40B4-BE49-F238E27FC236}">
                <a16:creationId xmlns:a16="http://schemas.microsoft.com/office/drawing/2014/main" xmlns="" id="{8BB517EF-883C-4013-80E0-711BE03014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867899" y="2790410"/>
            <a:ext cx="2152651" cy="2382079"/>
          </a:xfrm>
          <a:prstGeom prst="rect">
            <a:avLst/>
          </a:prstGeom>
        </p:spPr>
      </p:pic>
      <p:graphicFrame>
        <p:nvGraphicFramePr>
          <p:cNvPr id="6" name="Diagramm 5">
            <a:extLst>
              <a:ext uri="{FF2B5EF4-FFF2-40B4-BE49-F238E27FC236}">
                <a16:creationId xmlns:a16="http://schemas.microsoft.com/office/drawing/2014/main" xmlns="" id="{F5104F44-42BB-4931-A3C6-410E4B637E1E}"/>
              </a:ext>
            </a:extLst>
          </p:cNvPr>
          <p:cNvGraphicFramePr/>
          <p:nvPr>
            <p:extLst>
              <p:ext uri="{D42A27DB-BD31-4B8C-83A1-F6EECF244321}">
                <p14:modId xmlns:p14="http://schemas.microsoft.com/office/powerpoint/2010/main" val="1919487327"/>
              </p:ext>
            </p:extLst>
          </p:nvPr>
        </p:nvGraphicFramePr>
        <p:xfrm>
          <a:off x="1321316" y="2929889"/>
          <a:ext cx="4594087" cy="1794694"/>
        </p:xfrm>
        <a:graphic>
          <a:graphicData uri="http://schemas.openxmlformats.org/drawingml/2006/chart">
            <c:chart xmlns:c="http://schemas.openxmlformats.org/drawingml/2006/chart" xmlns:r="http://schemas.openxmlformats.org/officeDocument/2006/relationships" r:id="rId6"/>
          </a:graphicData>
        </a:graphic>
      </p:graphicFrame>
      <p:sp>
        <p:nvSpPr>
          <p:cNvPr id="7" name="Textfeld 39">
            <a:extLst>
              <a:ext uri="{FF2B5EF4-FFF2-40B4-BE49-F238E27FC236}">
                <a16:creationId xmlns:a16="http://schemas.microsoft.com/office/drawing/2014/main" xmlns="" id="{2A605D4B-09BC-4DEE-9D30-2449949D64F0}"/>
              </a:ext>
            </a:extLst>
          </p:cNvPr>
          <p:cNvSpPr txBox="1"/>
          <p:nvPr/>
        </p:nvSpPr>
        <p:spPr>
          <a:xfrm>
            <a:off x="2131751" y="3530085"/>
            <a:ext cx="994298" cy="36933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664,10€</a:t>
            </a:r>
          </a:p>
        </p:txBody>
      </p:sp>
    </p:spTree>
    <p:extLst>
      <p:ext uri="{BB962C8B-B14F-4D97-AF65-F5344CB8AC3E}">
        <p14:creationId xmlns:p14="http://schemas.microsoft.com/office/powerpoint/2010/main" val="353365441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2075" y="-39188"/>
            <a:ext cx="7665020" cy="1600200"/>
          </a:xfrm>
        </p:spPr>
        <p:txBody>
          <a:bodyPr/>
          <a:lstStyle/>
          <a:p>
            <a:r>
              <a:rPr lang="de-AT" sz="4000" dirty="0">
                <a:solidFill>
                  <a:srgbClr val="195E6B"/>
                </a:solidFill>
              </a:rPr>
              <a:t>Subsidiär</a:t>
            </a:r>
            <a:r>
              <a:rPr lang="de-AT" dirty="0"/>
              <a:t> </a:t>
            </a:r>
            <a:r>
              <a:rPr lang="de-AT" sz="4000" dirty="0">
                <a:solidFill>
                  <a:srgbClr val="195E6B"/>
                </a:solidFill>
              </a:rPr>
              <a:t>Schutzberechtigte</a:t>
            </a:r>
          </a:p>
        </p:txBody>
      </p:sp>
      <p:sp>
        <p:nvSpPr>
          <p:cNvPr id="4" name="Textplatzhalter 3"/>
          <p:cNvSpPr>
            <a:spLocks noGrp="1"/>
          </p:cNvSpPr>
          <p:nvPr>
            <p:ph type="body" sz="half" idx="2"/>
          </p:nvPr>
        </p:nvSpPr>
        <p:spPr>
          <a:xfrm>
            <a:off x="872074" y="1691640"/>
            <a:ext cx="7180966" cy="3824651"/>
          </a:xfrm>
        </p:spPr>
        <p:txBody>
          <a:bodyPr/>
          <a:lstStyle/>
          <a:p>
            <a:r>
              <a:rPr lang="de-AT" sz="1800" b="1" dirty="0"/>
              <a:t>Beispiel: </a:t>
            </a:r>
            <a:r>
              <a:rPr lang="de-AT" sz="1800" dirty="0"/>
              <a:t>Familie S. aus Afghanistan lebt seit zwei Jahren als subsidiär Schutzberechtigte im Bezirk Imst. Die 4 Kinder besuchen die Schule, die Eltern Deutschkurse. Subsidiär Schutzberechtigte sind nun nicht mehr anspruchsberechtig und fallen zurück in die Grundversorgung. </a:t>
            </a:r>
          </a:p>
          <a:p>
            <a:endParaRPr lang="de-AT" dirty="0"/>
          </a:p>
          <a:p>
            <a:endParaRPr lang="de-AT" dirty="0"/>
          </a:p>
          <a:p>
            <a:endParaRPr lang="de-AT" dirty="0"/>
          </a:p>
        </p:txBody>
      </p:sp>
      <p:graphicFrame>
        <p:nvGraphicFramePr>
          <p:cNvPr id="6" name="Diagramm 5">
            <a:extLst>
              <a:ext uri="{FF2B5EF4-FFF2-40B4-BE49-F238E27FC236}">
                <a16:creationId xmlns:a16="http://schemas.microsoft.com/office/drawing/2014/main" xmlns="" id="{FA7C9282-4E38-4F66-A7B4-04C51992422D}"/>
              </a:ext>
            </a:extLst>
          </p:cNvPr>
          <p:cNvGraphicFramePr/>
          <p:nvPr>
            <p:extLst>
              <p:ext uri="{D42A27DB-BD31-4B8C-83A1-F6EECF244321}">
                <p14:modId xmlns:p14="http://schemas.microsoft.com/office/powerpoint/2010/main" val="4140679320"/>
              </p:ext>
            </p:extLst>
          </p:nvPr>
        </p:nvGraphicFramePr>
        <p:xfrm>
          <a:off x="839787" y="2612510"/>
          <a:ext cx="4594087" cy="19637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xmlns="" id="{BD9A46BD-6C09-4BF3-B105-1A43110B50D1}"/>
              </a:ext>
            </a:extLst>
          </p:cNvPr>
          <p:cNvSpPr txBox="1"/>
          <p:nvPr/>
        </p:nvSpPr>
        <p:spPr>
          <a:xfrm>
            <a:off x="3825849" y="3838099"/>
            <a:ext cx="123304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1" i="0" u="none" strike="noStrike" kern="1200" cap="none" spc="0" normalizeH="0" baseline="0" noProof="0" dirty="0">
                <a:ln>
                  <a:noFill/>
                </a:ln>
                <a:solidFill>
                  <a:srgbClr val="FF0000"/>
                </a:solidFill>
                <a:effectLst/>
                <a:uLnTx/>
                <a:uFillTx/>
                <a:latin typeface="Calibri" panose="020F0502020204030204"/>
                <a:ea typeface="+mn-ea"/>
                <a:cs typeface="+mn-cs"/>
              </a:rPr>
              <a:t>-1.342€</a:t>
            </a:r>
          </a:p>
        </p:txBody>
      </p:sp>
      <p:sp>
        <p:nvSpPr>
          <p:cNvPr id="8" name="Textfeld 7">
            <a:extLst>
              <a:ext uri="{FF2B5EF4-FFF2-40B4-BE49-F238E27FC236}">
                <a16:creationId xmlns:a16="http://schemas.microsoft.com/office/drawing/2014/main" xmlns="" id="{EB11E010-DD33-45B7-B8D2-236D1AB81E50}"/>
              </a:ext>
            </a:extLst>
          </p:cNvPr>
          <p:cNvSpPr txBox="1"/>
          <p:nvPr/>
        </p:nvSpPr>
        <p:spPr>
          <a:xfrm>
            <a:off x="1521490" y="4114862"/>
            <a:ext cx="82747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t>1.255€</a:t>
            </a:r>
          </a:p>
        </p:txBody>
      </p:sp>
      <p:sp>
        <p:nvSpPr>
          <p:cNvPr id="9" name="Rechteck 8"/>
          <p:cNvSpPr/>
          <p:nvPr/>
        </p:nvSpPr>
        <p:spPr>
          <a:xfrm>
            <a:off x="839786" y="4614822"/>
            <a:ext cx="7213253" cy="172354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b="0" i="0" u="none" strike="noStrike" kern="1200" cap="none" spc="0" normalizeH="0" baseline="0" noProof="0" dirty="0">
                <a:ln>
                  <a:noFill/>
                </a:ln>
                <a:effectLst/>
                <a:uLnTx/>
                <a:uFillTx/>
                <a:latin typeface="Calibri" panose="020F0502020204030204"/>
                <a:ea typeface="+mn-ea"/>
                <a:cs typeface="+mn-cs"/>
              </a:rPr>
              <a:t>Abzüglich der Miete bleibt der Familie nur mehr 405 Euro zum Leben. </a:t>
            </a:r>
            <a:r>
              <a:rPr kumimoji="0" lang="de-AT" b="0" i="0" u="none" strike="noStrike" kern="1200" cap="none" spc="0" normalizeH="0" baseline="0" noProof="0" dirty="0">
                <a:ln>
                  <a:noFill/>
                </a:ln>
                <a:solidFill>
                  <a:prstClr val="black"/>
                </a:solidFill>
                <a:effectLst/>
                <a:uLnTx/>
                <a:uFillTx/>
                <a:latin typeface="Calibri" panose="020F0502020204030204"/>
                <a:ea typeface="+mn-ea"/>
                <a:cs typeface="+mn-cs"/>
              </a:rPr>
              <a:t>Die Wohnung kann nicht mehr bezahlt werden und die Familie muss zurück in ein Grundversorgungsheim.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b="0" i="0" u="none" strike="noStrike" kern="1200" cap="none" spc="0" normalizeH="0" baseline="0" noProof="0" dirty="0">
                <a:ln>
                  <a:noFill/>
                </a:ln>
                <a:solidFill>
                  <a:prstClr val="black"/>
                </a:solidFill>
                <a:effectLst/>
                <a:uLnTx/>
                <a:uFillTx/>
                <a:latin typeface="Calibri" panose="020F0502020204030204"/>
                <a:ea typeface="+mn-ea"/>
                <a:cs typeface="+mn-cs"/>
              </a:rPr>
              <a:t>Die Kinder werden aus ihrem sozialen Umfeld gerissen. Integration und Selbständigkeit der Familie werden erschwert.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11" name="Bildplatzhalter 10" descr="Familie mit zwei Kindern">
            <a:extLst>
              <a:ext uri="{FF2B5EF4-FFF2-40B4-BE49-F238E27FC236}">
                <a16:creationId xmlns:a16="http://schemas.microsoft.com/office/drawing/2014/main" xmlns="" id="{9D3D1F95-685A-4F5D-9131-6D085525D6AF}"/>
              </a:ext>
            </a:extLst>
          </p:cNvPr>
          <p:cNvPicPr>
            <a:picLocks noGrp="1" noChangeAspect="1"/>
          </p:cNvPicPr>
          <p:nvPr>
            <p:ph type="pic"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t="5192" b="5192"/>
          <a:stretch>
            <a:fillRect/>
          </a:stretch>
        </p:blipFill>
        <p:spPr>
          <a:xfrm>
            <a:off x="8109413" y="2137596"/>
            <a:ext cx="3272922" cy="2932738"/>
          </a:xfrm>
          <a:prstGeom prst="rect">
            <a:avLst/>
          </a:prstGeom>
        </p:spPr>
      </p:pic>
      <p:sp>
        <p:nvSpPr>
          <p:cNvPr id="3" name="Textfeld 2">
            <a:extLst>
              <a:ext uri="{FF2B5EF4-FFF2-40B4-BE49-F238E27FC236}">
                <a16:creationId xmlns:a16="http://schemas.microsoft.com/office/drawing/2014/main" xmlns="" id="{9039D435-33E8-4067-A937-B112DC8B7D92}"/>
              </a:ext>
            </a:extLst>
          </p:cNvPr>
          <p:cNvSpPr txBox="1"/>
          <p:nvPr/>
        </p:nvSpPr>
        <p:spPr>
          <a:xfrm>
            <a:off x="2893596" y="6296902"/>
            <a:ext cx="4688304" cy="1309076"/>
          </a:xfrm>
          <a:prstGeom prst="rect">
            <a:avLst/>
          </a:prstGeom>
          <a:noFill/>
        </p:spPr>
        <p:txBody>
          <a:bodyPr wrap="square" rtlCol="0">
            <a:spAutoFit/>
          </a:bodyPr>
          <a:lstStyle/>
          <a:p>
            <a:pPr lvl="0" algn="r">
              <a:defRPr/>
            </a:pPr>
            <a:r>
              <a:rPr lang="de-AT" sz="1200" dirty="0">
                <a:solidFill>
                  <a:prstClr val="black"/>
                </a:solidFill>
              </a:rPr>
              <a:t>(Quelle und Details zur Berechnung: Diakonie Flüchtlingsdienst)</a:t>
            </a:r>
          </a:p>
          <a:p>
            <a:pPr lvl="0">
              <a:lnSpc>
                <a:spcPct val="90000"/>
              </a:lnSpc>
              <a:spcBef>
                <a:spcPts val="1000"/>
              </a:spcBef>
              <a:spcAft>
                <a:spcPts val="1000"/>
              </a:spcAft>
              <a:defRPr/>
            </a:pPr>
            <a:endParaRPr lang="de-AT" sz="3600" dirty="0">
              <a:solidFill>
                <a:prstClr val="black"/>
              </a:solidFill>
            </a:endParaRPr>
          </a:p>
          <a:p>
            <a:endParaRPr lang="de-AT" dirty="0"/>
          </a:p>
        </p:txBody>
      </p:sp>
      <p:pic>
        <p:nvPicPr>
          <p:cNvPr id="12" name="Grafik 11" descr="Mann">
            <a:extLst>
              <a:ext uri="{FF2B5EF4-FFF2-40B4-BE49-F238E27FC236}">
                <a16:creationId xmlns:a16="http://schemas.microsoft.com/office/drawing/2014/main" xmlns="" id="{04526929-BB62-4060-B053-6D872FD331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173043" y="2930636"/>
            <a:ext cx="1759993" cy="1759993"/>
          </a:xfrm>
          <a:prstGeom prst="rect">
            <a:avLst/>
          </a:prstGeom>
        </p:spPr>
      </p:pic>
      <p:pic>
        <p:nvPicPr>
          <p:cNvPr id="13" name="Grafik 12" descr="Mann">
            <a:extLst>
              <a:ext uri="{FF2B5EF4-FFF2-40B4-BE49-F238E27FC236}">
                <a16:creationId xmlns:a16="http://schemas.microsoft.com/office/drawing/2014/main" xmlns="" id="{B1E562E3-EB98-4A77-893D-6E791FCD2C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719588" y="3075416"/>
            <a:ext cx="1628945" cy="1628945"/>
          </a:xfrm>
          <a:prstGeom prst="rect">
            <a:avLst/>
          </a:prstGeom>
        </p:spPr>
      </p:pic>
    </p:spTree>
    <p:extLst>
      <p:ext uri="{BB962C8B-B14F-4D97-AF65-F5344CB8AC3E}">
        <p14:creationId xmlns:p14="http://schemas.microsoft.com/office/powerpoint/2010/main" val="332795331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platzhalter 3">
            <a:extLst>
              <a:ext uri="{FF2B5EF4-FFF2-40B4-BE49-F238E27FC236}">
                <a16:creationId xmlns:a16="http://schemas.microsoft.com/office/drawing/2014/main" xmlns="" id="{77C52056-6A25-4777-8A58-B62FAE34C875}"/>
              </a:ext>
            </a:extLst>
          </p:cNvPr>
          <p:cNvSpPr>
            <a:spLocks noGrp="1"/>
          </p:cNvSpPr>
          <p:nvPr>
            <p:ph type="body" sz="half" idx="2"/>
          </p:nvPr>
        </p:nvSpPr>
        <p:spPr>
          <a:xfrm>
            <a:off x="839786" y="1981200"/>
            <a:ext cx="7874621" cy="4495800"/>
          </a:xfrm>
        </p:spPr>
        <p:txBody>
          <a:bodyPr>
            <a:normAutofit fontScale="85000" lnSpcReduction="20000"/>
          </a:bodyPr>
          <a:lstStyle/>
          <a:p>
            <a:r>
              <a:rPr lang="de-AT" sz="2200" b="1" dirty="0"/>
              <a:t>Beispiel: </a:t>
            </a:r>
            <a:r>
              <a:rPr lang="de-AT" sz="2200" dirty="0"/>
              <a:t>Frau und Herr F. haben 3 Kinder. Unter Berücksichtigung von Sonderzahlungen und den Ausgaben für Wohnen wird ihr Einkommen bis zu maximal 1.715,59 € aufgestockt.</a:t>
            </a:r>
          </a:p>
          <a:p>
            <a:endParaRPr lang="de-AT" dirty="0"/>
          </a:p>
          <a:p>
            <a:endParaRPr lang="de-AT" dirty="0"/>
          </a:p>
          <a:p>
            <a:r>
              <a:rPr lang="de-AT" dirty="0"/>
              <a:t> </a:t>
            </a:r>
          </a:p>
          <a:p>
            <a:endParaRPr lang="de-AT" dirty="0"/>
          </a:p>
          <a:p>
            <a:endParaRPr lang="de-AT" dirty="0"/>
          </a:p>
          <a:p>
            <a:endParaRPr lang="de-AT" dirty="0"/>
          </a:p>
          <a:p>
            <a:endParaRPr lang="de-AT" sz="2200" dirty="0"/>
          </a:p>
          <a:p>
            <a:endParaRPr lang="de-AT" sz="2200" dirty="0"/>
          </a:p>
          <a:p>
            <a:r>
              <a:rPr lang="de-AT" sz="2200" dirty="0"/>
              <a:t>Obwohl die Eltern arbeiten gehen, wird sich ein Geschenk für eine Freundin, Nachhilfe oder eine warme Wohnung nicht ausgehen. Die Zukunftsperspektiven der Kinder werden zerstört.</a:t>
            </a:r>
          </a:p>
          <a:p>
            <a:r>
              <a:rPr lang="de-AT" sz="1800" dirty="0"/>
              <a:t>Diese Berechnungen beziehen sich lediglich auf den </a:t>
            </a:r>
            <a:r>
              <a:rPr lang="de-AT" sz="1800" b="1" dirty="0"/>
              <a:t>Lebensunterhalt</a:t>
            </a:r>
            <a:r>
              <a:rPr lang="de-AT" sz="1800" dirty="0"/>
              <a:t> – die gekürzten Wohnbeiträge sind dabei noch nicht berücksichtigt.  </a:t>
            </a:r>
          </a:p>
          <a:p>
            <a:pPr algn="r"/>
            <a:r>
              <a:rPr lang="de-AT" sz="1500" dirty="0"/>
              <a:t>(Quelle und Details zur Berechnung: Verein DOWAS)</a:t>
            </a:r>
          </a:p>
          <a:p>
            <a:endParaRPr lang="de-AT" dirty="0">
              <a:solidFill>
                <a:srgbClr val="FF0000"/>
              </a:solidFill>
            </a:endParaRPr>
          </a:p>
        </p:txBody>
      </p:sp>
      <p:graphicFrame>
        <p:nvGraphicFramePr>
          <p:cNvPr id="33" name="Diagramm 32">
            <a:extLst>
              <a:ext uri="{FF2B5EF4-FFF2-40B4-BE49-F238E27FC236}">
                <a16:creationId xmlns:a16="http://schemas.microsoft.com/office/drawing/2014/main" xmlns="" id="{21398598-D696-4CE7-A344-D5A48ED76684}"/>
              </a:ext>
            </a:extLst>
          </p:cNvPr>
          <p:cNvGraphicFramePr/>
          <p:nvPr>
            <p:extLst>
              <p:ext uri="{D42A27DB-BD31-4B8C-83A1-F6EECF244321}">
                <p14:modId xmlns:p14="http://schemas.microsoft.com/office/powerpoint/2010/main" val="81745936"/>
              </p:ext>
            </p:extLst>
          </p:nvPr>
        </p:nvGraphicFramePr>
        <p:xfrm>
          <a:off x="904245" y="2843914"/>
          <a:ext cx="4594087" cy="17946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Diagramm 31">
            <a:extLst>
              <a:ext uri="{FF2B5EF4-FFF2-40B4-BE49-F238E27FC236}">
                <a16:creationId xmlns:a16="http://schemas.microsoft.com/office/drawing/2014/main" xmlns="" id="{5170D41E-667F-4CB8-BC69-DFD4FDE4FCC2}"/>
              </a:ext>
            </a:extLst>
          </p:cNvPr>
          <p:cNvGraphicFramePr/>
          <p:nvPr>
            <p:extLst>
              <p:ext uri="{D42A27DB-BD31-4B8C-83A1-F6EECF244321}">
                <p14:modId xmlns:p14="http://schemas.microsoft.com/office/powerpoint/2010/main" val="3325966259"/>
              </p:ext>
            </p:extLst>
          </p:nvPr>
        </p:nvGraphicFramePr>
        <p:xfrm>
          <a:off x="766714" y="2929889"/>
          <a:ext cx="6409338" cy="179469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el 1">
            <a:extLst>
              <a:ext uri="{FF2B5EF4-FFF2-40B4-BE49-F238E27FC236}">
                <a16:creationId xmlns:a16="http://schemas.microsoft.com/office/drawing/2014/main" xmlns="" id="{B7DC57DC-8CF3-4AD4-83A2-49C3D09AE5F0}"/>
              </a:ext>
            </a:extLst>
          </p:cNvPr>
          <p:cNvSpPr>
            <a:spLocks noGrp="1"/>
          </p:cNvSpPr>
          <p:nvPr>
            <p:ph type="title"/>
          </p:nvPr>
        </p:nvSpPr>
        <p:spPr>
          <a:xfrm>
            <a:off x="839787" y="1008823"/>
            <a:ext cx="5071914" cy="655320"/>
          </a:xfrm>
        </p:spPr>
        <p:txBody>
          <a:bodyPr>
            <a:normAutofit/>
          </a:bodyPr>
          <a:lstStyle/>
          <a:p>
            <a:r>
              <a:rPr lang="de-AT" sz="4000" dirty="0">
                <a:solidFill>
                  <a:srgbClr val="195E6B"/>
                </a:solidFill>
              </a:rPr>
              <a:t>Familien</a:t>
            </a:r>
          </a:p>
        </p:txBody>
      </p:sp>
      <p:cxnSp>
        <p:nvCxnSpPr>
          <p:cNvPr id="31" name="Gerade Verbindung mit Pfeil 30">
            <a:extLst>
              <a:ext uri="{FF2B5EF4-FFF2-40B4-BE49-F238E27FC236}">
                <a16:creationId xmlns:a16="http://schemas.microsoft.com/office/drawing/2014/main" xmlns="" id="{C92A0296-1866-4E3C-AFC0-B39667A4BC66}"/>
              </a:ext>
            </a:extLst>
          </p:cNvPr>
          <p:cNvCxnSpPr>
            <a:cxnSpLocks/>
          </p:cNvCxnSpPr>
          <p:nvPr/>
        </p:nvCxnSpPr>
        <p:spPr>
          <a:xfrm>
            <a:off x="8892965" y="4163479"/>
            <a:ext cx="2136223" cy="1108787"/>
          </a:xfrm>
          <a:prstGeom prst="straightConnector1">
            <a:avLst/>
          </a:prstGeom>
          <a:ln w="79375">
            <a:solidFill>
              <a:srgbClr val="5B1C82"/>
            </a:solidFill>
            <a:tailEnd type="arrow"/>
          </a:ln>
        </p:spPr>
        <p:style>
          <a:lnRef idx="1">
            <a:schemeClr val="accent1"/>
          </a:lnRef>
          <a:fillRef idx="0">
            <a:schemeClr val="accent1"/>
          </a:fillRef>
          <a:effectRef idx="0">
            <a:schemeClr val="accent1"/>
          </a:effectRef>
          <a:fontRef idx="minor">
            <a:schemeClr val="tx1"/>
          </a:fontRef>
        </p:style>
      </p:cxnSp>
      <p:pic>
        <p:nvPicPr>
          <p:cNvPr id="34" name="Bildplatzhalter 10" descr="Familie mit zwei Kindern">
            <a:extLst>
              <a:ext uri="{FF2B5EF4-FFF2-40B4-BE49-F238E27FC236}">
                <a16:creationId xmlns:a16="http://schemas.microsoft.com/office/drawing/2014/main" xmlns="" id="{F96CFD39-DD57-40D2-AC41-F04B71647C4F}"/>
              </a:ext>
            </a:extLst>
          </p:cNvPr>
          <p:cNvPicPr>
            <a:picLocks noGrp="1" noChangeAspect="1"/>
          </p:cNvPicPr>
          <p:nvPr>
            <p:ph type="pic" idx="1"/>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23925" t="5192" r="26373" b="5192"/>
          <a:stretch/>
        </p:blipFill>
        <p:spPr>
          <a:xfrm>
            <a:off x="9572863" y="1313497"/>
            <a:ext cx="1499163" cy="2538849"/>
          </a:xfrm>
          <a:prstGeom prst="rect">
            <a:avLst/>
          </a:prstGeom>
        </p:spPr>
      </p:pic>
      <p:sp>
        <p:nvSpPr>
          <p:cNvPr id="3" name="Rechteck 2">
            <a:extLst>
              <a:ext uri="{FF2B5EF4-FFF2-40B4-BE49-F238E27FC236}">
                <a16:creationId xmlns:a16="http://schemas.microsoft.com/office/drawing/2014/main" xmlns="" id="{E5DB4942-9774-43D9-BAF4-DB09FDA1EA0E}"/>
              </a:ext>
            </a:extLst>
          </p:cNvPr>
          <p:cNvSpPr/>
          <p:nvPr/>
        </p:nvSpPr>
        <p:spPr>
          <a:xfrm rot="1596751">
            <a:off x="9367937" y="2577895"/>
            <a:ext cx="317812" cy="33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5" name="Rechteck 34">
            <a:extLst>
              <a:ext uri="{FF2B5EF4-FFF2-40B4-BE49-F238E27FC236}">
                <a16:creationId xmlns:a16="http://schemas.microsoft.com/office/drawing/2014/main" xmlns="" id="{54816206-E1C1-47F9-B4C0-023D8EC227AC}"/>
              </a:ext>
            </a:extLst>
          </p:cNvPr>
          <p:cNvSpPr/>
          <p:nvPr/>
        </p:nvSpPr>
        <p:spPr>
          <a:xfrm rot="1937826">
            <a:off x="11070181" y="2476006"/>
            <a:ext cx="317812" cy="33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6" name="Grafik 35" descr="Mann">
            <a:extLst>
              <a:ext uri="{FF2B5EF4-FFF2-40B4-BE49-F238E27FC236}">
                <a16:creationId xmlns:a16="http://schemas.microsoft.com/office/drawing/2014/main" xmlns="" id="{AA8C23EB-70A5-4613-B48E-736E8146E6C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695221" y="3212382"/>
            <a:ext cx="1048547" cy="1048547"/>
          </a:xfrm>
          <a:prstGeom prst="rect">
            <a:avLst/>
          </a:prstGeom>
        </p:spPr>
      </p:pic>
      <p:pic>
        <p:nvPicPr>
          <p:cNvPr id="37" name="Grafik 36" descr="Mann">
            <a:extLst>
              <a:ext uri="{FF2B5EF4-FFF2-40B4-BE49-F238E27FC236}">
                <a16:creationId xmlns:a16="http://schemas.microsoft.com/office/drawing/2014/main" xmlns="" id="{72FF7916-2DE5-464F-844A-C4D963A8C8D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9398052" y="3541214"/>
            <a:ext cx="1048547" cy="1048547"/>
          </a:xfrm>
          <a:prstGeom prst="rect">
            <a:avLst/>
          </a:prstGeom>
        </p:spPr>
      </p:pic>
      <p:pic>
        <p:nvPicPr>
          <p:cNvPr id="38" name="Grafik 37" descr="Mann">
            <a:extLst>
              <a:ext uri="{FF2B5EF4-FFF2-40B4-BE49-F238E27FC236}">
                <a16:creationId xmlns:a16="http://schemas.microsoft.com/office/drawing/2014/main" xmlns="" id="{6190505A-F7AC-4866-89CD-8F3FBC3B897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0023479" y="3907255"/>
            <a:ext cx="1048547" cy="1048547"/>
          </a:xfrm>
          <a:prstGeom prst="rect">
            <a:avLst/>
          </a:prstGeom>
        </p:spPr>
      </p:pic>
    </p:spTree>
    <p:extLst>
      <p:ext uri="{BB962C8B-B14F-4D97-AF65-F5344CB8AC3E}">
        <p14:creationId xmlns:p14="http://schemas.microsoft.com/office/powerpoint/2010/main" val="268580849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5CB8129-840D-4F26-9232-80E55EE3F6DB}"/>
              </a:ext>
            </a:extLst>
          </p:cNvPr>
          <p:cNvSpPr>
            <a:spLocks noGrp="1"/>
          </p:cNvSpPr>
          <p:nvPr>
            <p:ph type="title"/>
          </p:nvPr>
        </p:nvSpPr>
        <p:spPr>
          <a:xfrm>
            <a:off x="838200" y="842211"/>
            <a:ext cx="10515600" cy="848477"/>
          </a:xfrm>
        </p:spPr>
        <p:txBody>
          <a:bodyPr>
            <a:normAutofit fontScale="90000"/>
          </a:bodyPr>
          <a:lstStyle/>
          <a:p>
            <a:r>
              <a:rPr lang="de-AT" dirty="0"/>
              <a:t/>
            </a:r>
            <a:br>
              <a:rPr lang="de-AT" dirty="0"/>
            </a:br>
            <a:r>
              <a:rPr lang="de-AT" b="1" dirty="0">
                <a:solidFill>
                  <a:srgbClr val="195E6B"/>
                </a:solidFill>
              </a:rPr>
              <a:t>Ausgangslage</a:t>
            </a:r>
          </a:p>
        </p:txBody>
      </p:sp>
      <p:sp>
        <p:nvSpPr>
          <p:cNvPr id="3" name="Inhaltsplatzhalter 2">
            <a:extLst>
              <a:ext uri="{FF2B5EF4-FFF2-40B4-BE49-F238E27FC236}">
                <a16:creationId xmlns:a16="http://schemas.microsoft.com/office/drawing/2014/main" xmlns="" id="{E444DFE9-CA53-44D7-BB41-9C9BA1BB580B}"/>
              </a:ext>
            </a:extLst>
          </p:cNvPr>
          <p:cNvSpPr>
            <a:spLocks noGrp="1"/>
          </p:cNvSpPr>
          <p:nvPr>
            <p:ph idx="1"/>
          </p:nvPr>
        </p:nvSpPr>
        <p:spPr/>
        <p:txBody>
          <a:bodyPr/>
          <a:lstStyle/>
          <a:p>
            <a:pPr marL="360000" indent="-360000">
              <a:buClr>
                <a:srgbClr val="5B1C82"/>
              </a:buClr>
              <a:buFont typeface="Courier New" panose="02070309020205020404" pitchFamily="49" charset="0"/>
              <a:buChar char="o"/>
            </a:pPr>
            <a:endParaRPr lang="de-AT" dirty="0"/>
          </a:p>
          <a:p>
            <a:pPr marL="360000" indent="-360000">
              <a:buClr>
                <a:srgbClr val="5B1C82"/>
              </a:buClr>
              <a:buFont typeface="Courier New" panose="02070309020205020404" pitchFamily="49" charset="0"/>
              <a:buChar char="o"/>
            </a:pPr>
            <a:r>
              <a:rPr lang="de-AT" dirty="0"/>
              <a:t>Die Bundesregierung will mit einem neuen Sozialhilfegrundsatzgesetz die Bedarfsorientierte Mindestsicherung ablösen.</a:t>
            </a:r>
          </a:p>
          <a:p>
            <a:pPr marL="360000" indent="-360000">
              <a:buClr>
                <a:srgbClr val="5B1C82"/>
              </a:buClr>
              <a:buFont typeface="Courier New" panose="02070309020205020404" pitchFamily="49" charset="0"/>
              <a:buChar char="o"/>
            </a:pPr>
            <a:r>
              <a:rPr lang="de-AT" dirty="0"/>
              <a:t>Der Gesetzesentwurf liegt vor. Die Kritik daran ist massiv und kommt von unterschiedlichsten Seiten. Über 140 Stellungnahmen wurden abgegeben.</a:t>
            </a:r>
          </a:p>
          <a:p>
            <a:pPr marL="360000" indent="-360000">
              <a:buClr>
                <a:srgbClr val="5B1C82"/>
              </a:buClr>
              <a:buFont typeface="Courier New" panose="02070309020205020404" pitchFamily="49" charset="0"/>
              <a:buChar char="o"/>
            </a:pPr>
            <a:r>
              <a:rPr lang="de-AT" dirty="0"/>
              <a:t>Unser Ziel: Der Entwurf muss zurückgenommen und das Gesetz unter Einbeziehung von </a:t>
            </a:r>
            <a:r>
              <a:rPr lang="de-AT" dirty="0" err="1"/>
              <a:t>Expert_innen</a:t>
            </a:r>
            <a:r>
              <a:rPr lang="de-AT" dirty="0"/>
              <a:t>, Betroffenen und den Bundesländern neu aufgesetzt werden.</a:t>
            </a:r>
          </a:p>
        </p:txBody>
      </p:sp>
    </p:spTree>
    <p:extLst>
      <p:ext uri="{BB962C8B-B14F-4D97-AF65-F5344CB8AC3E}">
        <p14:creationId xmlns:p14="http://schemas.microsoft.com/office/powerpoint/2010/main" val="99645431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platzhalter 3">
            <a:extLst>
              <a:ext uri="{FF2B5EF4-FFF2-40B4-BE49-F238E27FC236}">
                <a16:creationId xmlns:a16="http://schemas.microsoft.com/office/drawing/2014/main" xmlns="" id="{77C52056-6A25-4777-8A58-B62FAE34C875}"/>
              </a:ext>
            </a:extLst>
          </p:cNvPr>
          <p:cNvSpPr>
            <a:spLocks noGrp="1"/>
          </p:cNvSpPr>
          <p:nvPr>
            <p:ph type="body" sz="half" idx="2"/>
          </p:nvPr>
        </p:nvSpPr>
        <p:spPr>
          <a:xfrm>
            <a:off x="839786" y="1981200"/>
            <a:ext cx="7874621" cy="4495800"/>
          </a:xfrm>
        </p:spPr>
        <p:txBody>
          <a:bodyPr>
            <a:normAutofit fontScale="77500" lnSpcReduction="20000"/>
          </a:bodyPr>
          <a:lstStyle/>
          <a:p>
            <a:r>
              <a:rPr lang="de-AT" sz="2200" b="1" dirty="0"/>
              <a:t>Beispiel: </a:t>
            </a:r>
            <a:r>
              <a:rPr lang="de-AT" sz="2200" dirty="0"/>
              <a:t>Frau und Herr G. haben 3 Kinder – ihr jüngste Tochter hat eine Behinderung. Unter Berücksichtigung von Sonderzahlungen und den Ausgaben für Wohnen wird ihr Einkommen derzeit bis zu maximal 1.715,59 € aufgestockt.</a:t>
            </a:r>
          </a:p>
          <a:p>
            <a:endParaRPr lang="de-AT" dirty="0"/>
          </a:p>
          <a:p>
            <a:endParaRPr lang="de-AT" dirty="0"/>
          </a:p>
          <a:p>
            <a:r>
              <a:rPr lang="de-AT" dirty="0"/>
              <a:t> </a:t>
            </a:r>
          </a:p>
          <a:p>
            <a:endParaRPr lang="de-AT" dirty="0"/>
          </a:p>
          <a:p>
            <a:endParaRPr lang="de-AT" dirty="0"/>
          </a:p>
          <a:p>
            <a:endParaRPr lang="de-AT" dirty="0"/>
          </a:p>
          <a:p>
            <a:endParaRPr lang="de-AT" sz="2200" dirty="0"/>
          </a:p>
          <a:p>
            <a:endParaRPr lang="de-AT" sz="2200" dirty="0"/>
          </a:p>
          <a:p>
            <a:r>
              <a:rPr lang="de-AT" sz="2200" dirty="0"/>
              <a:t>Mit der Sozialhilfe NEU erhält die Familie deutlich weniger Geld, obwohl sie oft noch zusätzliche Ausgaben stemmen müssen. </a:t>
            </a:r>
            <a:r>
              <a:rPr lang="de-AT" sz="2200"/>
              <a:t>Der „Behinderten-Bonus</a:t>
            </a:r>
            <a:r>
              <a:rPr lang="de-AT" sz="2200" dirty="0"/>
              <a:t>“ federt die allgemeinen Kürzungen nicht ab.</a:t>
            </a:r>
          </a:p>
          <a:p>
            <a:r>
              <a:rPr lang="de-AT" sz="1800" dirty="0"/>
              <a:t>Diese Berechnungen beziehen sich lediglich auf den </a:t>
            </a:r>
            <a:r>
              <a:rPr lang="de-AT" sz="1800" b="1" dirty="0"/>
              <a:t>Lebensunterhalt</a:t>
            </a:r>
            <a:r>
              <a:rPr lang="de-AT" sz="1800" dirty="0"/>
              <a:t> – die gekürzten Wohnbeiträge sind dabei noch nicht berücksichtigt.  </a:t>
            </a:r>
          </a:p>
          <a:p>
            <a:pPr algn="r"/>
            <a:r>
              <a:rPr lang="de-AT" sz="1500" dirty="0"/>
              <a:t>(Quelle und Details zur Berechnung: Verein DOWAS)</a:t>
            </a:r>
          </a:p>
          <a:p>
            <a:endParaRPr lang="de-AT" dirty="0">
              <a:solidFill>
                <a:srgbClr val="FF0000"/>
              </a:solidFill>
            </a:endParaRPr>
          </a:p>
        </p:txBody>
      </p:sp>
      <p:graphicFrame>
        <p:nvGraphicFramePr>
          <p:cNvPr id="33" name="Diagramm 32">
            <a:extLst>
              <a:ext uri="{FF2B5EF4-FFF2-40B4-BE49-F238E27FC236}">
                <a16:creationId xmlns:a16="http://schemas.microsoft.com/office/drawing/2014/main" xmlns="" id="{21398598-D696-4CE7-A344-D5A48ED76684}"/>
              </a:ext>
            </a:extLst>
          </p:cNvPr>
          <p:cNvGraphicFramePr/>
          <p:nvPr>
            <p:extLst>
              <p:ext uri="{D42A27DB-BD31-4B8C-83A1-F6EECF244321}">
                <p14:modId xmlns:p14="http://schemas.microsoft.com/office/powerpoint/2010/main" val="1270102275"/>
              </p:ext>
            </p:extLst>
          </p:nvPr>
        </p:nvGraphicFramePr>
        <p:xfrm>
          <a:off x="904245" y="2843914"/>
          <a:ext cx="4594087" cy="17946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Diagramm 31">
            <a:extLst>
              <a:ext uri="{FF2B5EF4-FFF2-40B4-BE49-F238E27FC236}">
                <a16:creationId xmlns:a16="http://schemas.microsoft.com/office/drawing/2014/main" xmlns="" id="{5170D41E-667F-4CB8-BC69-DFD4FDE4FCC2}"/>
              </a:ext>
            </a:extLst>
          </p:cNvPr>
          <p:cNvGraphicFramePr/>
          <p:nvPr>
            <p:extLst>
              <p:ext uri="{D42A27DB-BD31-4B8C-83A1-F6EECF244321}">
                <p14:modId xmlns:p14="http://schemas.microsoft.com/office/powerpoint/2010/main" val="2732359729"/>
              </p:ext>
            </p:extLst>
          </p:nvPr>
        </p:nvGraphicFramePr>
        <p:xfrm>
          <a:off x="766714" y="2929889"/>
          <a:ext cx="6409338" cy="179469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el 1">
            <a:extLst>
              <a:ext uri="{FF2B5EF4-FFF2-40B4-BE49-F238E27FC236}">
                <a16:creationId xmlns:a16="http://schemas.microsoft.com/office/drawing/2014/main" xmlns="" id="{B7DC57DC-8CF3-4AD4-83A2-49C3D09AE5F0}"/>
              </a:ext>
            </a:extLst>
          </p:cNvPr>
          <p:cNvSpPr>
            <a:spLocks noGrp="1"/>
          </p:cNvSpPr>
          <p:nvPr>
            <p:ph type="title"/>
          </p:nvPr>
        </p:nvSpPr>
        <p:spPr>
          <a:xfrm>
            <a:off x="839786" y="1008823"/>
            <a:ext cx="7054254" cy="655320"/>
          </a:xfrm>
        </p:spPr>
        <p:txBody>
          <a:bodyPr>
            <a:normAutofit fontScale="90000"/>
          </a:bodyPr>
          <a:lstStyle/>
          <a:p>
            <a:r>
              <a:rPr lang="de-AT" sz="4000" dirty="0">
                <a:solidFill>
                  <a:srgbClr val="195E6B"/>
                </a:solidFill>
              </a:rPr>
              <a:t>Familien – Kind mit Behinderungen</a:t>
            </a:r>
          </a:p>
        </p:txBody>
      </p:sp>
      <p:cxnSp>
        <p:nvCxnSpPr>
          <p:cNvPr id="31" name="Gerade Verbindung mit Pfeil 30">
            <a:extLst>
              <a:ext uri="{FF2B5EF4-FFF2-40B4-BE49-F238E27FC236}">
                <a16:creationId xmlns:a16="http://schemas.microsoft.com/office/drawing/2014/main" xmlns="" id="{C92A0296-1866-4E3C-AFC0-B39667A4BC66}"/>
              </a:ext>
            </a:extLst>
          </p:cNvPr>
          <p:cNvCxnSpPr>
            <a:cxnSpLocks/>
          </p:cNvCxnSpPr>
          <p:nvPr/>
        </p:nvCxnSpPr>
        <p:spPr>
          <a:xfrm>
            <a:off x="8892965" y="4163479"/>
            <a:ext cx="2136223" cy="1108787"/>
          </a:xfrm>
          <a:prstGeom prst="straightConnector1">
            <a:avLst/>
          </a:prstGeom>
          <a:ln w="79375">
            <a:solidFill>
              <a:srgbClr val="5B1C82"/>
            </a:solidFill>
            <a:tailEnd type="arrow"/>
          </a:ln>
        </p:spPr>
        <p:style>
          <a:lnRef idx="1">
            <a:schemeClr val="accent1"/>
          </a:lnRef>
          <a:fillRef idx="0">
            <a:schemeClr val="accent1"/>
          </a:fillRef>
          <a:effectRef idx="0">
            <a:schemeClr val="accent1"/>
          </a:effectRef>
          <a:fontRef idx="minor">
            <a:schemeClr val="tx1"/>
          </a:fontRef>
        </p:style>
      </p:cxnSp>
      <p:pic>
        <p:nvPicPr>
          <p:cNvPr id="34" name="Bildplatzhalter 10" descr="Familie mit zwei Kindern">
            <a:extLst>
              <a:ext uri="{FF2B5EF4-FFF2-40B4-BE49-F238E27FC236}">
                <a16:creationId xmlns:a16="http://schemas.microsoft.com/office/drawing/2014/main" xmlns="" id="{F96CFD39-DD57-40D2-AC41-F04B71647C4F}"/>
              </a:ext>
            </a:extLst>
          </p:cNvPr>
          <p:cNvPicPr>
            <a:picLocks noGrp="1" noChangeAspect="1"/>
          </p:cNvPicPr>
          <p:nvPr>
            <p:ph type="pic" idx="1"/>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23925" t="5192" r="26373" b="5192"/>
          <a:stretch/>
        </p:blipFill>
        <p:spPr>
          <a:xfrm>
            <a:off x="9572863" y="1313497"/>
            <a:ext cx="1499163" cy="2538849"/>
          </a:xfrm>
          <a:prstGeom prst="rect">
            <a:avLst/>
          </a:prstGeom>
        </p:spPr>
      </p:pic>
      <p:sp>
        <p:nvSpPr>
          <p:cNvPr id="3" name="Rechteck 2">
            <a:extLst>
              <a:ext uri="{FF2B5EF4-FFF2-40B4-BE49-F238E27FC236}">
                <a16:creationId xmlns:a16="http://schemas.microsoft.com/office/drawing/2014/main" xmlns="" id="{E5DB4942-9774-43D9-BAF4-DB09FDA1EA0E}"/>
              </a:ext>
            </a:extLst>
          </p:cNvPr>
          <p:cNvSpPr/>
          <p:nvPr/>
        </p:nvSpPr>
        <p:spPr>
          <a:xfrm rot="1596751">
            <a:off x="9367937" y="2577895"/>
            <a:ext cx="317812" cy="33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5" name="Rechteck 34">
            <a:extLst>
              <a:ext uri="{FF2B5EF4-FFF2-40B4-BE49-F238E27FC236}">
                <a16:creationId xmlns:a16="http://schemas.microsoft.com/office/drawing/2014/main" xmlns="" id="{54816206-E1C1-47F9-B4C0-023D8EC227AC}"/>
              </a:ext>
            </a:extLst>
          </p:cNvPr>
          <p:cNvSpPr/>
          <p:nvPr/>
        </p:nvSpPr>
        <p:spPr>
          <a:xfrm rot="1937826">
            <a:off x="11070181" y="2476006"/>
            <a:ext cx="317812" cy="33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6" name="Grafik 35" descr="Mann">
            <a:extLst>
              <a:ext uri="{FF2B5EF4-FFF2-40B4-BE49-F238E27FC236}">
                <a16:creationId xmlns:a16="http://schemas.microsoft.com/office/drawing/2014/main" xmlns="" id="{AA8C23EB-70A5-4613-B48E-736E8146E6C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695221" y="3212382"/>
            <a:ext cx="1048547" cy="1048547"/>
          </a:xfrm>
          <a:prstGeom prst="rect">
            <a:avLst/>
          </a:prstGeom>
        </p:spPr>
      </p:pic>
      <p:pic>
        <p:nvPicPr>
          <p:cNvPr id="37" name="Grafik 36" descr="Mann">
            <a:extLst>
              <a:ext uri="{FF2B5EF4-FFF2-40B4-BE49-F238E27FC236}">
                <a16:creationId xmlns:a16="http://schemas.microsoft.com/office/drawing/2014/main" xmlns="" id="{72FF7916-2DE5-464F-844A-C4D963A8C8D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9398052" y="3541214"/>
            <a:ext cx="1048547" cy="1048547"/>
          </a:xfrm>
          <a:prstGeom prst="rect">
            <a:avLst/>
          </a:prstGeom>
        </p:spPr>
      </p:pic>
      <p:grpSp>
        <p:nvGrpSpPr>
          <p:cNvPr id="12" name="Gruppieren 11">
            <a:extLst>
              <a:ext uri="{FF2B5EF4-FFF2-40B4-BE49-F238E27FC236}">
                <a16:creationId xmlns:a16="http://schemas.microsoft.com/office/drawing/2014/main" xmlns="" id="{7D2F8D82-7A22-462A-85C9-865B4EF97F29}"/>
              </a:ext>
            </a:extLst>
          </p:cNvPr>
          <p:cNvGrpSpPr/>
          <p:nvPr/>
        </p:nvGrpSpPr>
        <p:grpSpPr>
          <a:xfrm>
            <a:off x="10240454" y="3804988"/>
            <a:ext cx="931620" cy="1048547"/>
            <a:chOff x="5186654" y="2494597"/>
            <a:chExt cx="3182187" cy="3374390"/>
          </a:xfrm>
          <a:solidFill>
            <a:srgbClr val="195E6B"/>
          </a:solidFill>
        </p:grpSpPr>
        <p:sp>
          <p:nvSpPr>
            <p:cNvPr id="13" name="Halbbogen 12">
              <a:extLst>
                <a:ext uri="{FF2B5EF4-FFF2-40B4-BE49-F238E27FC236}">
                  <a16:creationId xmlns:a16="http://schemas.microsoft.com/office/drawing/2014/main" xmlns="" id="{4B0EB190-159D-414F-943D-DA5B72E4CCEE}"/>
                </a:ext>
              </a:extLst>
            </p:cNvPr>
            <p:cNvSpPr/>
            <p:nvPr/>
          </p:nvSpPr>
          <p:spPr>
            <a:xfrm rot="16200000">
              <a:off x="5199459" y="3819423"/>
              <a:ext cx="2036759" cy="2062370"/>
            </a:xfrm>
            <a:prstGeom prst="blockArc">
              <a:avLst>
                <a:gd name="adj1" fmla="val 5161629"/>
                <a:gd name="adj2" fmla="val 21470742"/>
                <a:gd name="adj3" fmla="val 14212"/>
              </a:avLst>
            </a:prstGeom>
            <a:grpFill/>
            <a:ln cap="rnd">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sp>
          <p:nvSpPr>
            <p:cNvPr id="14" name="Rechteck: abgerundete Ecken 13">
              <a:extLst>
                <a:ext uri="{FF2B5EF4-FFF2-40B4-BE49-F238E27FC236}">
                  <a16:creationId xmlns:a16="http://schemas.microsoft.com/office/drawing/2014/main" xmlns="" id="{1C8C09E5-51E2-454D-8B1D-23823C9220EB}"/>
                </a:ext>
              </a:extLst>
            </p:cNvPr>
            <p:cNvSpPr/>
            <p:nvPr/>
          </p:nvSpPr>
          <p:spPr>
            <a:xfrm rot="16200000">
              <a:off x="6693414" y="3800889"/>
              <a:ext cx="460895" cy="1158239"/>
            </a:xfrm>
            <a:prstGeom prst="roundRect">
              <a:avLst/>
            </a:prstGeom>
            <a:grpFill/>
            <a:ln>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5" name="Rechteck: abgerundete Ecken 14">
              <a:extLst>
                <a:ext uri="{FF2B5EF4-FFF2-40B4-BE49-F238E27FC236}">
                  <a16:creationId xmlns:a16="http://schemas.microsoft.com/office/drawing/2014/main" xmlns="" id="{A67F6CA0-95EA-4414-9080-6AA3A40E76BD}"/>
                </a:ext>
              </a:extLst>
            </p:cNvPr>
            <p:cNvSpPr/>
            <p:nvPr/>
          </p:nvSpPr>
          <p:spPr>
            <a:xfrm rot="18741328">
              <a:off x="7606958" y="4073103"/>
              <a:ext cx="365528" cy="1158239"/>
            </a:xfrm>
            <a:prstGeom prst="roundRect">
              <a:avLst/>
            </a:prstGeom>
            <a:grpFill/>
            <a:ln>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Ellipse 15">
              <a:extLst>
                <a:ext uri="{FF2B5EF4-FFF2-40B4-BE49-F238E27FC236}">
                  <a16:creationId xmlns:a16="http://schemas.microsoft.com/office/drawing/2014/main" xmlns="" id="{7FE1F2E3-5A0F-4BA6-8D7D-B9CD7A6BAF32}"/>
                </a:ext>
              </a:extLst>
            </p:cNvPr>
            <p:cNvSpPr/>
            <p:nvPr/>
          </p:nvSpPr>
          <p:spPr>
            <a:xfrm>
              <a:off x="6283779" y="2494597"/>
              <a:ext cx="685800" cy="655320"/>
            </a:xfrm>
            <a:prstGeom prst="ellipse">
              <a:avLst/>
            </a:prstGeom>
            <a:grpFill/>
            <a:ln>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Rechteck: abgerundete Ecken 16">
              <a:extLst>
                <a:ext uri="{FF2B5EF4-FFF2-40B4-BE49-F238E27FC236}">
                  <a16:creationId xmlns:a16="http://schemas.microsoft.com/office/drawing/2014/main" xmlns="" id="{80BD0720-F0CB-428B-831A-B63BFEE0E959}"/>
                </a:ext>
              </a:extLst>
            </p:cNvPr>
            <p:cNvSpPr/>
            <p:nvPr/>
          </p:nvSpPr>
          <p:spPr>
            <a:xfrm>
              <a:off x="6344739" y="3195637"/>
              <a:ext cx="624840" cy="1158240"/>
            </a:xfrm>
            <a:prstGeom prst="roundRect">
              <a:avLst/>
            </a:prstGeom>
            <a:grpFill/>
            <a:ln>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abgerundete Ecken 17">
              <a:extLst>
                <a:ext uri="{FF2B5EF4-FFF2-40B4-BE49-F238E27FC236}">
                  <a16:creationId xmlns:a16="http://schemas.microsoft.com/office/drawing/2014/main" xmlns="" id="{67D5810B-8894-4D0A-A008-5963D11F7E15}"/>
                </a:ext>
              </a:extLst>
            </p:cNvPr>
            <p:cNvSpPr/>
            <p:nvPr/>
          </p:nvSpPr>
          <p:spPr>
            <a:xfrm rot="19537302">
              <a:off x="6882109" y="3289511"/>
              <a:ext cx="343321" cy="744473"/>
            </a:xfrm>
            <a:prstGeom prst="roundRect">
              <a:avLst/>
            </a:prstGeom>
            <a:grpFill/>
            <a:ln>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363688700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E37D2AE-4F63-4E83-A8B5-2B215956442E}"/>
              </a:ext>
            </a:extLst>
          </p:cNvPr>
          <p:cNvSpPr>
            <a:spLocks noGrp="1"/>
          </p:cNvSpPr>
          <p:nvPr>
            <p:ph type="title"/>
          </p:nvPr>
        </p:nvSpPr>
        <p:spPr>
          <a:xfrm>
            <a:off x="839787" y="805985"/>
            <a:ext cx="6484176" cy="744284"/>
          </a:xfrm>
        </p:spPr>
        <p:txBody>
          <a:bodyPr/>
          <a:lstStyle/>
          <a:p>
            <a:r>
              <a:rPr lang="de-AT" sz="4000" dirty="0">
                <a:solidFill>
                  <a:srgbClr val="195E6B"/>
                </a:solidFill>
              </a:rPr>
              <a:t>Ältere Menschen</a:t>
            </a:r>
          </a:p>
        </p:txBody>
      </p:sp>
      <p:sp>
        <p:nvSpPr>
          <p:cNvPr id="4" name="Textplatzhalter 3">
            <a:extLst>
              <a:ext uri="{FF2B5EF4-FFF2-40B4-BE49-F238E27FC236}">
                <a16:creationId xmlns:a16="http://schemas.microsoft.com/office/drawing/2014/main" xmlns="" id="{2F2434D0-CA68-4F63-8F85-A1DB1A7C80CB}"/>
              </a:ext>
            </a:extLst>
          </p:cNvPr>
          <p:cNvSpPr>
            <a:spLocks noGrp="1"/>
          </p:cNvSpPr>
          <p:nvPr>
            <p:ph type="body" sz="half" idx="2"/>
          </p:nvPr>
        </p:nvSpPr>
        <p:spPr>
          <a:xfrm>
            <a:off x="839787" y="1874520"/>
            <a:ext cx="7781574" cy="4846320"/>
          </a:xfrm>
        </p:spPr>
        <p:txBody>
          <a:bodyPr>
            <a:normAutofit/>
          </a:bodyPr>
          <a:lstStyle/>
          <a:p>
            <a:r>
              <a:rPr lang="de-AT" sz="2000" b="1" dirty="0"/>
              <a:t>Beispiel: </a:t>
            </a:r>
            <a:r>
              <a:rPr lang="de-AT" sz="2000" dirty="0"/>
              <a:t>Frau und Herr M. sind beide über 65 Jahre alt. Unter Berücksichtigung von Sonderzahlungen und den Ausgaben für Wohnen wird ihr Einkommen bis zu maximal 1.049,29 € aufgestockt. </a:t>
            </a:r>
          </a:p>
          <a:p>
            <a:endParaRPr lang="de-AT" dirty="0"/>
          </a:p>
          <a:p>
            <a:endParaRPr lang="de-AT" dirty="0"/>
          </a:p>
          <a:p>
            <a:endParaRPr lang="de-AT" dirty="0"/>
          </a:p>
          <a:p>
            <a:endParaRPr lang="de-AT" dirty="0"/>
          </a:p>
          <a:p>
            <a:r>
              <a:rPr lang="de-AT" dirty="0"/>
              <a:t> </a:t>
            </a:r>
          </a:p>
          <a:p>
            <a:endParaRPr lang="de-AT" sz="2000" dirty="0"/>
          </a:p>
          <a:p>
            <a:r>
              <a:rPr lang="de-AT" sz="2000" dirty="0"/>
              <a:t>Armut im Alter – das bedeutet  Vereinsamung und eine höhere Wahrscheinlichkeit chronisch krank zu werden. Vor allem Frauen sind von Altersarmut betroffen.</a:t>
            </a:r>
          </a:p>
          <a:p>
            <a:r>
              <a:rPr lang="de-AT" sz="1200" dirty="0"/>
              <a:t>Diese Berechnungen beziehen sich lediglich auf den </a:t>
            </a:r>
            <a:r>
              <a:rPr lang="de-AT" sz="1200" b="1" dirty="0"/>
              <a:t>Lebensunterhalt</a:t>
            </a:r>
            <a:r>
              <a:rPr lang="de-AT" sz="1200" dirty="0"/>
              <a:t> – die gekürzten Wohnbeiträge sind dabei noch nicht berücksichtigt.  </a:t>
            </a:r>
          </a:p>
          <a:p>
            <a:pPr algn="r"/>
            <a:r>
              <a:rPr lang="de-AT" sz="1200" dirty="0"/>
              <a:t>(Quelle und Details zur Berechnung: Verein DOWAS)</a:t>
            </a:r>
          </a:p>
          <a:p>
            <a:endParaRPr lang="de-AT" dirty="0">
              <a:solidFill>
                <a:srgbClr val="FF0000"/>
              </a:solidFill>
            </a:endParaRPr>
          </a:p>
        </p:txBody>
      </p:sp>
      <p:pic>
        <p:nvPicPr>
          <p:cNvPr id="7" name="Grafik 6">
            <a:extLst>
              <a:ext uri="{FF2B5EF4-FFF2-40B4-BE49-F238E27FC236}">
                <a16:creationId xmlns:a16="http://schemas.microsoft.com/office/drawing/2014/main" xmlns="" id="{09C02E2C-3AE7-4731-BC91-A7971C0D6773}"/>
              </a:ext>
            </a:extLst>
          </p:cNvPr>
          <p:cNvPicPr>
            <a:picLocks noChangeAspect="1"/>
          </p:cNvPicPr>
          <p:nvPr/>
        </p:nvPicPr>
        <p:blipFill>
          <a:blip r:embed="rId2"/>
          <a:stretch>
            <a:fillRect/>
          </a:stretch>
        </p:blipFill>
        <p:spPr>
          <a:xfrm>
            <a:off x="8621361" y="2316480"/>
            <a:ext cx="2981936" cy="2813601"/>
          </a:xfrm>
          <a:prstGeom prst="rect">
            <a:avLst/>
          </a:prstGeom>
        </p:spPr>
      </p:pic>
      <p:graphicFrame>
        <p:nvGraphicFramePr>
          <p:cNvPr id="10" name="Diagramm 9">
            <a:extLst>
              <a:ext uri="{FF2B5EF4-FFF2-40B4-BE49-F238E27FC236}">
                <a16:creationId xmlns:a16="http://schemas.microsoft.com/office/drawing/2014/main" xmlns="" id="{4227E10F-ADFC-4977-905F-5A6E76BB0E50}"/>
              </a:ext>
            </a:extLst>
          </p:cNvPr>
          <p:cNvGraphicFramePr/>
          <p:nvPr>
            <p:extLst>
              <p:ext uri="{D42A27DB-BD31-4B8C-83A1-F6EECF244321}">
                <p14:modId xmlns:p14="http://schemas.microsoft.com/office/powerpoint/2010/main" val="1300637434"/>
              </p:ext>
            </p:extLst>
          </p:nvPr>
        </p:nvGraphicFramePr>
        <p:xfrm>
          <a:off x="1120913" y="2932292"/>
          <a:ext cx="5708512" cy="188735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41">
            <a:extLst>
              <a:ext uri="{FF2B5EF4-FFF2-40B4-BE49-F238E27FC236}">
                <a16:creationId xmlns:a16="http://schemas.microsoft.com/office/drawing/2014/main" xmlns="" id="{AEEEC460-94EF-43D0-9EF5-837E4EF46B28}"/>
              </a:ext>
            </a:extLst>
          </p:cNvPr>
          <p:cNvSpPr txBox="1"/>
          <p:nvPr/>
        </p:nvSpPr>
        <p:spPr>
          <a:xfrm>
            <a:off x="5297561" y="3948202"/>
            <a:ext cx="2892278"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r>
              <a:rPr kumimoji="0" lang="de-AT" sz="1800" b="1" i="0" u="none" strike="noStrike" kern="1200" cap="none" spc="0" normalizeH="0" baseline="0" noProof="0" dirty="0">
                <a:ln>
                  <a:noFill/>
                </a:ln>
                <a:solidFill>
                  <a:srgbClr val="FF0000"/>
                </a:solidFill>
                <a:effectLst/>
                <a:uLnTx/>
                <a:uFillTx/>
                <a:ea typeface="+mn-ea"/>
                <a:cs typeface="+mn-cs"/>
              </a:rPr>
              <a:t>- 305,49</a:t>
            </a:r>
            <a:r>
              <a:rPr lang="de-AT" sz="1800" b="1" dirty="0">
                <a:solidFill>
                  <a:srgbClr val="FF0000"/>
                </a:solidFill>
              </a:rPr>
              <a:t>€</a:t>
            </a:r>
            <a:endParaRPr kumimoji="0" lang="de-AT" sz="1800" b="1" i="0" u="none" strike="noStrike" kern="1200" cap="none" spc="0" normalizeH="0" baseline="0" noProof="0" dirty="0">
              <a:ln>
                <a:noFill/>
              </a:ln>
              <a:solidFill>
                <a:srgbClr val="FF0000"/>
              </a:solidFill>
              <a:effectLst/>
              <a:uLnTx/>
              <a:uFillTx/>
              <a:ea typeface="+mn-ea"/>
              <a:cs typeface="+mn-cs"/>
            </a:endParaRPr>
          </a:p>
        </p:txBody>
      </p:sp>
      <p:sp>
        <p:nvSpPr>
          <p:cNvPr id="12" name="Textfeld 39">
            <a:extLst>
              <a:ext uri="{FF2B5EF4-FFF2-40B4-BE49-F238E27FC236}">
                <a16:creationId xmlns:a16="http://schemas.microsoft.com/office/drawing/2014/main" xmlns="" id="{C0E06516-CE51-4571-9867-E0BA5F980AFE}"/>
              </a:ext>
            </a:extLst>
          </p:cNvPr>
          <p:cNvSpPr txBox="1"/>
          <p:nvPr/>
        </p:nvSpPr>
        <p:spPr>
          <a:xfrm>
            <a:off x="1391554" y="4297680"/>
            <a:ext cx="1382126"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AT" sz="1800" kern="1200" dirty="0">
                <a:solidFill>
                  <a:prstClr val="black"/>
                </a:solidFill>
                <a:latin typeface="Calibri" panose="020F0502020204030204"/>
              </a:rPr>
              <a:t>743,80€</a:t>
            </a: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24657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1E5A868-3CB3-4E01-9131-418B820E7D87}"/>
              </a:ext>
            </a:extLst>
          </p:cNvPr>
          <p:cNvSpPr>
            <a:spLocks noGrp="1"/>
          </p:cNvSpPr>
          <p:nvPr>
            <p:ph type="title"/>
          </p:nvPr>
        </p:nvSpPr>
        <p:spPr>
          <a:xfrm>
            <a:off x="838200" y="606426"/>
            <a:ext cx="10515600" cy="1325563"/>
          </a:xfrm>
        </p:spPr>
        <p:txBody>
          <a:bodyPr>
            <a:normAutofit/>
          </a:bodyPr>
          <a:lstStyle/>
          <a:p>
            <a:r>
              <a:rPr lang="de-AT" sz="4000" b="1" dirty="0">
                <a:solidFill>
                  <a:srgbClr val="195E6B"/>
                </a:solidFill>
              </a:rPr>
              <a:t>Wir brauchen ein Mindestsicherungsgesetz, das…</a:t>
            </a:r>
          </a:p>
        </p:txBody>
      </p:sp>
      <p:sp>
        <p:nvSpPr>
          <p:cNvPr id="4" name="Inhaltsplatzhalter 3">
            <a:extLst>
              <a:ext uri="{FF2B5EF4-FFF2-40B4-BE49-F238E27FC236}">
                <a16:creationId xmlns:a16="http://schemas.microsoft.com/office/drawing/2014/main" xmlns="" id="{5171D412-7847-4448-B44D-2D2339EA7F2C}"/>
              </a:ext>
            </a:extLst>
          </p:cNvPr>
          <p:cNvSpPr>
            <a:spLocks noGrp="1"/>
          </p:cNvSpPr>
          <p:nvPr>
            <p:ph sz="half" idx="2"/>
          </p:nvPr>
        </p:nvSpPr>
        <p:spPr>
          <a:xfrm>
            <a:off x="839788" y="1722268"/>
            <a:ext cx="9529330" cy="4467395"/>
          </a:xfrm>
        </p:spPr>
        <p:txBody>
          <a:bodyPr>
            <a:normAutofit fontScale="92500" lnSpcReduction="20000"/>
          </a:bodyPr>
          <a:lstStyle/>
          <a:p>
            <a:pPr marL="360000" indent="-360000">
              <a:buClr>
                <a:srgbClr val="5B1C82"/>
              </a:buClr>
            </a:pPr>
            <a:r>
              <a:rPr lang="de-AT" dirty="0"/>
              <a:t>Menschen in Österreich vor Armut schützt.</a:t>
            </a:r>
          </a:p>
          <a:p>
            <a:pPr marL="360000" indent="-360000">
              <a:buClr>
                <a:srgbClr val="5B1C82"/>
              </a:buClr>
            </a:pPr>
            <a:r>
              <a:rPr lang="de-AT" dirty="0"/>
              <a:t>allen Menschen, die darauf angewiesen sind, ein Leben ohne Existenzängste sichert.</a:t>
            </a:r>
          </a:p>
          <a:p>
            <a:pPr marL="360000" indent="-360000">
              <a:buClr>
                <a:srgbClr val="5B1C82"/>
              </a:buClr>
            </a:pPr>
            <a:r>
              <a:rPr lang="de-AT" dirty="0"/>
              <a:t>Menschen dabei unterstützt aus ihrer Notlage herauszukommen.</a:t>
            </a:r>
          </a:p>
          <a:p>
            <a:pPr marL="360000" indent="-360000">
              <a:buClr>
                <a:srgbClr val="5B1C82"/>
              </a:buClr>
            </a:pPr>
            <a:r>
              <a:rPr lang="de-AT" dirty="0"/>
              <a:t>Mindestsätze definiert statt Höchstgrenzen einzieht, die nicht zum Leben reichen.</a:t>
            </a:r>
          </a:p>
          <a:p>
            <a:pPr marL="360000" indent="-360000">
              <a:buClr>
                <a:srgbClr val="5B1C82"/>
              </a:buClr>
            </a:pPr>
            <a:r>
              <a:rPr lang="de-DE" dirty="0"/>
              <a:t>Integration fördert.</a:t>
            </a:r>
            <a:endParaRPr lang="de-AT" dirty="0"/>
          </a:p>
          <a:p>
            <a:pPr marL="360000" indent="-360000">
              <a:buClr>
                <a:srgbClr val="5B1C82"/>
              </a:buClr>
            </a:pPr>
            <a:r>
              <a:rPr lang="de-AT" dirty="0"/>
              <a:t>den Ländern ausreichend Kompetenzen einräumt, um auf die Gegebenheiten vor Ort eingehen zu können.</a:t>
            </a:r>
          </a:p>
          <a:p>
            <a:pPr marL="360000" indent="-360000">
              <a:buClr>
                <a:srgbClr val="5B1C82"/>
              </a:buClr>
            </a:pPr>
            <a:r>
              <a:rPr lang="de-AT" dirty="0"/>
              <a:t>das Wissen und die Erfahrung von Betroffenen und </a:t>
            </a:r>
            <a:r>
              <a:rPr lang="de-AT" dirty="0" err="1"/>
              <a:t>Expert_innen</a:t>
            </a:r>
            <a:r>
              <a:rPr lang="de-AT" dirty="0"/>
              <a:t> einbezieht.</a:t>
            </a:r>
          </a:p>
          <a:p>
            <a:pPr marL="360000" indent="-360000">
              <a:buClr>
                <a:srgbClr val="5B1C82"/>
              </a:buClr>
            </a:pPr>
            <a:r>
              <a:rPr lang="de-AT" dirty="0"/>
              <a:t>juristisch klar und korrekt ausgearbeitet ist.</a:t>
            </a:r>
          </a:p>
          <a:p>
            <a:endParaRPr lang="de-AT" dirty="0"/>
          </a:p>
        </p:txBody>
      </p:sp>
    </p:spTree>
    <p:extLst>
      <p:ext uri="{BB962C8B-B14F-4D97-AF65-F5344CB8AC3E}">
        <p14:creationId xmlns:p14="http://schemas.microsoft.com/office/powerpoint/2010/main" val="295701030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B899BE1-1641-4BB5-A78E-C6477F61C172}"/>
              </a:ext>
            </a:extLst>
          </p:cNvPr>
          <p:cNvSpPr>
            <a:spLocks noGrp="1"/>
          </p:cNvSpPr>
          <p:nvPr>
            <p:ph type="title"/>
          </p:nvPr>
        </p:nvSpPr>
        <p:spPr>
          <a:xfrm>
            <a:off x="648546" y="1652631"/>
            <a:ext cx="10515600" cy="5139274"/>
          </a:xfrm>
        </p:spPr>
        <p:txBody>
          <a:bodyPr>
            <a:normAutofit fontScale="90000"/>
          </a:bodyPr>
          <a:lstStyle/>
          <a:p>
            <a:r>
              <a:rPr lang="de-AT" b="1" dirty="0">
                <a:solidFill>
                  <a:srgbClr val="195E6B"/>
                </a:solidFill>
              </a:rPr>
              <a:t/>
            </a:r>
            <a:br>
              <a:rPr lang="de-AT" b="1" dirty="0">
                <a:solidFill>
                  <a:srgbClr val="195E6B"/>
                </a:solidFill>
              </a:rPr>
            </a:br>
            <a:r>
              <a:rPr lang="de-AT" b="1" dirty="0">
                <a:solidFill>
                  <a:srgbClr val="5B1C82"/>
                </a:solidFill>
              </a:rPr>
              <a:t>Wir brauchen…</a:t>
            </a:r>
            <a:br>
              <a:rPr lang="de-AT" b="1" dirty="0">
                <a:solidFill>
                  <a:srgbClr val="5B1C82"/>
                </a:solidFill>
              </a:rPr>
            </a:br>
            <a:r>
              <a:rPr lang="de-AT" b="1" dirty="0">
                <a:solidFill>
                  <a:srgbClr val="195E6B"/>
                </a:solidFill>
              </a:rPr>
              <a:t>	</a:t>
            </a:r>
            <a:r>
              <a:rPr lang="de-AT" sz="2700" b="1" dirty="0">
                <a:solidFill>
                  <a:srgbClr val="195E6B"/>
                </a:solidFill>
              </a:rPr>
              <a:t>…</a:t>
            </a:r>
            <a:r>
              <a:rPr lang="de-AT" sz="3600" b="1" dirty="0">
                <a:solidFill>
                  <a:srgbClr val="195E6B"/>
                </a:solidFill>
              </a:rPr>
              <a:t>ein Mindestsicherungsgesetz, das Menschen in Tirol und 	ganz 	Österreich vor Armut schützt.</a:t>
            </a:r>
            <a:br>
              <a:rPr lang="de-AT" sz="3600" b="1" dirty="0">
                <a:solidFill>
                  <a:srgbClr val="195E6B"/>
                </a:solidFill>
              </a:rPr>
            </a:br>
            <a:r>
              <a:rPr lang="de-AT" sz="2700" b="1" dirty="0">
                <a:solidFill>
                  <a:srgbClr val="195E6B"/>
                </a:solidFill>
              </a:rPr>
              <a:t/>
            </a:r>
            <a:br>
              <a:rPr lang="de-AT" sz="2700" b="1" dirty="0">
                <a:solidFill>
                  <a:srgbClr val="195E6B"/>
                </a:solidFill>
              </a:rPr>
            </a:br>
            <a:r>
              <a:rPr lang="de-AT" sz="2700" b="1" dirty="0">
                <a:solidFill>
                  <a:srgbClr val="195E6B"/>
                </a:solidFill>
              </a:rPr>
              <a:t/>
            </a:r>
            <a:br>
              <a:rPr lang="de-AT" sz="2700" b="1" dirty="0">
                <a:solidFill>
                  <a:srgbClr val="195E6B"/>
                </a:solidFill>
              </a:rPr>
            </a:br>
            <a:r>
              <a:rPr lang="de-AT" b="1" dirty="0">
                <a:solidFill>
                  <a:srgbClr val="5B1C82"/>
                </a:solidFill>
              </a:rPr>
              <a:t>Wir gewinnen…</a:t>
            </a:r>
            <a:br>
              <a:rPr lang="de-AT" b="1" dirty="0">
                <a:solidFill>
                  <a:srgbClr val="5B1C82"/>
                </a:solidFill>
              </a:rPr>
            </a:br>
            <a:r>
              <a:rPr lang="de-AT" sz="2700" b="1" dirty="0">
                <a:solidFill>
                  <a:srgbClr val="195E6B"/>
                </a:solidFill>
              </a:rPr>
              <a:t> 	</a:t>
            </a:r>
            <a:br>
              <a:rPr lang="de-AT" sz="2700" b="1" dirty="0">
                <a:solidFill>
                  <a:srgbClr val="195E6B"/>
                </a:solidFill>
              </a:rPr>
            </a:br>
            <a:r>
              <a:rPr lang="de-AT" sz="2700" b="1" dirty="0">
                <a:solidFill>
                  <a:srgbClr val="195E6B"/>
                </a:solidFill>
              </a:rPr>
              <a:t>	</a:t>
            </a:r>
            <a:r>
              <a:rPr lang="de-AT" sz="3600" b="1" dirty="0">
                <a:solidFill>
                  <a:srgbClr val="195E6B"/>
                </a:solidFill>
              </a:rPr>
              <a:t>…Menschen mit einer Zukunftsperspektive und sozialen 	Frieden.</a:t>
            </a:r>
            <a:r>
              <a:rPr lang="de-AT" sz="2700" b="1" dirty="0">
                <a:solidFill>
                  <a:srgbClr val="195E6B"/>
                </a:solidFill>
              </a:rPr>
              <a:t/>
            </a:r>
            <a:br>
              <a:rPr lang="de-AT" sz="2700" b="1" dirty="0">
                <a:solidFill>
                  <a:srgbClr val="195E6B"/>
                </a:solidFill>
              </a:rPr>
            </a:br>
            <a:r>
              <a:rPr lang="de-AT" sz="2700" b="1" dirty="0">
                <a:solidFill>
                  <a:srgbClr val="195E6B"/>
                </a:solidFill>
              </a:rPr>
              <a:t>	</a:t>
            </a:r>
            <a:br>
              <a:rPr lang="de-AT" sz="2700" b="1" dirty="0">
                <a:solidFill>
                  <a:srgbClr val="195E6B"/>
                </a:solidFill>
              </a:rPr>
            </a:br>
            <a:r>
              <a:rPr lang="de-AT" sz="2700" b="1" dirty="0">
                <a:solidFill>
                  <a:srgbClr val="195E6B"/>
                </a:solidFill>
              </a:rPr>
              <a:t/>
            </a:r>
            <a:br>
              <a:rPr lang="de-AT" sz="2700" b="1" dirty="0">
                <a:solidFill>
                  <a:srgbClr val="195E6B"/>
                </a:solidFill>
              </a:rPr>
            </a:br>
            <a:r>
              <a:rPr lang="de-AT" b="1" dirty="0">
                <a:solidFill>
                  <a:srgbClr val="195E6B"/>
                </a:solidFill>
              </a:rPr>
              <a:t/>
            </a:r>
            <a:br>
              <a:rPr lang="de-AT" b="1" dirty="0">
                <a:solidFill>
                  <a:srgbClr val="195E6B"/>
                </a:solidFill>
              </a:rPr>
            </a:br>
            <a:endParaRPr lang="de-AT" dirty="0"/>
          </a:p>
        </p:txBody>
      </p:sp>
    </p:spTree>
    <p:extLst>
      <p:ext uri="{BB962C8B-B14F-4D97-AF65-F5344CB8AC3E}">
        <p14:creationId xmlns:p14="http://schemas.microsoft.com/office/powerpoint/2010/main" val="181454332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4D3107-9A7B-4074-97A3-4EDA09CC1283}"/>
              </a:ext>
            </a:extLst>
          </p:cNvPr>
          <p:cNvSpPr>
            <a:spLocks noGrp="1"/>
          </p:cNvSpPr>
          <p:nvPr>
            <p:ph type="title"/>
          </p:nvPr>
        </p:nvSpPr>
        <p:spPr>
          <a:xfrm>
            <a:off x="838200" y="927100"/>
            <a:ext cx="10515600" cy="1325563"/>
          </a:xfrm>
        </p:spPr>
        <p:txBody>
          <a:bodyPr>
            <a:normAutofit/>
          </a:bodyPr>
          <a:lstStyle/>
          <a:p>
            <a:r>
              <a:rPr lang="de-AT" sz="4000" b="1" dirty="0">
                <a:solidFill>
                  <a:srgbClr val="195E6B"/>
                </a:solidFill>
              </a:rPr>
              <a:t>Auf den Punkt gebracht</a:t>
            </a:r>
          </a:p>
        </p:txBody>
      </p:sp>
      <p:sp>
        <p:nvSpPr>
          <p:cNvPr id="3" name="Inhaltsplatzhalter 2">
            <a:extLst>
              <a:ext uri="{FF2B5EF4-FFF2-40B4-BE49-F238E27FC236}">
                <a16:creationId xmlns:a16="http://schemas.microsoft.com/office/drawing/2014/main" xmlns="" id="{73831922-9E93-43D4-9AAD-5D68EFB7EEFC}"/>
              </a:ext>
            </a:extLst>
          </p:cNvPr>
          <p:cNvSpPr>
            <a:spLocks noGrp="1"/>
          </p:cNvSpPr>
          <p:nvPr>
            <p:ph idx="1"/>
          </p:nvPr>
        </p:nvSpPr>
        <p:spPr>
          <a:xfrm>
            <a:off x="838200" y="2039303"/>
            <a:ext cx="10515600" cy="4556806"/>
          </a:xfrm>
        </p:spPr>
        <p:txBody>
          <a:bodyPr>
            <a:noAutofit/>
          </a:bodyPr>
          <a:lstStyle/>
          <a:p>
            <a:pPr marL="0" indent="0">
              <a:buClr>
                <a:srgbClr val="5B1C82"/>
              </a:buClr>
              <a:buNone/>
            </a:pPr>
            <a:r>
              <a:rPr lang="de-AT" sz="2000" b="1" dirty="0">
                <a:solidFill>
                  <a:srgbClr val="195E6B"/>
                </a:solidFill>
              </a:rPr>
              <a:t>Es sind wenige!</a:t>
            </a:r>
          </a:p>
          <a:p>
            <a:pPr marL="0" indent="0">
              <a:buClr>
                <a:srgbClr val="5B1C82"/>
              </a:buClr>
              <a:buNone/>
            </a:pPr>
            <a:r>
              <a:rPr lang="de-AT" sz="2000" dirty="0"/>
              <a:t>In Tirol bezog 2018 nur 1% der Bevölkerung Mindestsicherung. Im Dezember 2018 waren es 8.689 Personen.</a:t>
            </a:r>
            <a:endParaRPr lang="de-AT" sz="2000" b="1" dirty="0">
              <a:solidFill>
                <a:srgbClr val="FF0000"/>
              </a:solidFill>
            </a:endParaRPr>
          </a:p>
          <a:p>
            <a:pPr marL="0" indent="0">
              <a:buClr>
                <a:srgbClr val="5B1C82"/>
              </a:buClr>
              <a:buNone/>
            </a:pPr>
            <a:r>
              <a:rPr lang="de-AT" sz="2000" b="1" dirty="0">
                <a:solidFill>
                  <a:srgbClr val="195E6B"/>
                </a:solidFill>
              </a:rPr>
              <a:t>Großteil sind Kinder und </a:t>
            </a:r>
            <a:r>
              <a:rPr lang="de-AT" sz="2000" b="1" dirty="0" err="1">
                <a:solidFill>
                  <a:srgbClr val="195E6B"/>
                </a:solidFill>
              </a:rPr>
              <a:t>Aufstocker_innen</a:t>
            </a:r>
            <a:r>
              <a:rPr lang="de-AT" sz="2000" b="1" dirty="0">
                <a:solidFill>
                  <a:srgbClr val="195E6B"/>
                </a:solidFill>
              </a:rPr>
              <a:t>!</a:t>
            </a:r>
          </a:p>
          <a:p>
            <a:pPr marL="0" indent="0">
              <a:buClr>
                <a:srgbClr val="5B1C82"/>
              </a:buClr>
              <a:buNone/>
            </a:pPr>
            <a:r>
              <a:rPr lang="de-AT" sz="2000" dirty="0"/>
              <a:t>Über ein Drittel der </a:t>
            </a:r>
            <a:r>
              <a:rPr lang="de-AT" sz="2000" dirty="0" err="1"/>
              <a:t>Bezieher_innen</a:t>
            </a:r>
            <a:r>
              <a:rPr lang="de-AT" sz="2000" dirty="0"/>
              <a:t> in Tirol sind Kinder und Jugendliche, knapp 70% sind </a:t>
            </a:r>
            <a:r>
              <a:rPr lang="de-AT" sz="2000" dirty="0" err="1"/>
              <a:t>Aufstocker_innen</a:t>
            </a:r>
            <a:r>
              <a:rPr lang="de-AT" sz="2000" dirty="0"/>
              <a:t>. Das bedeutet sie beziehen Mindestsicherung, weil ihr Einkommen nicht zum Leben reicht. Was es braucht sind Löhne, die die Existenz sichern, damit arbeitende Menschen nicht auf Mindestsicherung angewiesen sind.</a:t>
            </a:r>
          </a:p>
          <a:p>
            <a:pPr marL="0" indent="0">
              <a:buClr>
                <a:srgbClr val="5B1C82"/>
              </a:buClr>
              <a:buNone/>
            </a:pPr>
            <a:r>
              <a:rPr lang="de-AT" sz="2000" b="1" dirty="0">
                <a:solidFill>
                  <a:srgbClr val="195E6B"/>
                </a:solidFill>
              </a:rPr>
              <a:t>Tirol verliert!</a:t>
            </a:r>
          </a:p>
          <a:p>
            <a:pPr marL="0" indent="0">
              <a:buClr>
                <a:srgbClr val="5B1C82"/>
              </a:buClr>
              <a:buNone/>
            </a:pPr>
            <a:r>
              <a:rPr lang="de-AT" sz="2000" dirty="0"/>
              <a:t>In Tirol bekommt der überwiegende Teil der </a:t>
            </a:r>
            <a:r>
              <a:rPr lang="de-AT" sz="2000" dirty="0" err="1"/>
              <a:t>Bezieher_innen</a:t>
            </a:r>
            <a:r>
              <a:rPr lang="de-AT" sz="2000" dirty="0"/>
              <a:t> weniger Geld als bisher.</a:t>
            </a:r>
          </a:p>
          <a:p>
            <a:pPr marL="0" indent="0">
              <a:buClr>
                <a:srgbClr val="5B1C82"/>
              </a:buClr>
              <a:buNone/>
            </a:pPr>
            <a:r>
              <a:rPr lang="de-AT" sz="2000" dirty="0"/>
              <a:t>Der Großteil der Menschen, die die Mindestsicherung brauchen, sind Minderjährige, </a:t>
            </a:r>
            <a:r>
              <a:rPr lang="de-AT" sz="2000" dirty="0" err="1"/>
              <a:t>Alleinerzieher_innen</a:t>
            </a:r>
            <a:r>
              <a:rPr lang="de-AT" sz="2000" dirty="0"/>
              <a:t>, Familien, Menschen mit Behinderungen, </a:t>
            </a:r>
            <a:r>
              <a:rPr lang="de-AT" sz="2000" dirty="0" err="1"/>
              <a:t>Pensionist_innen</a:t>
            </a:r>
            <a:r>
              <a:rPr lang="de-AT" sz="2000" dirty="0"/>
              <a:t>, kranke Menschen, Wohnungslose und Menschen, die es am Arbeitsmarkt schwer haben.</a:t>
            </a:r>
          </a:p>
          <a:p>
            <a:pPr marL="0" indent="0" algn="r">
              <a:buNone/>
            </a:pPr>
            <a:r>
              <a:rPr lang="de-AT" sz="1200" dirty="0"/>
              <a:t>(Quelle Statistik: Land Tirol, Statistik Austria / Wohnbevölkerung Tirol, Stand 30.6.2018: 752.100 Personen)</a:t>
            </a:r>
          </a:p>
          <a:p>
            <a:pPr marL="0" indent="0">
              <a:buNone/>
            </a:pPr>
            <a:endParaRPr lang="de-AT" sz="2000" dirty="0"/>
          </a:p>
        </p:txBody>
      </p:sp>
    </p:spTree>
    <p:extLst>
      <p:ext uri="{BB962C8B-B14F-4D97-AF65-F5344CB8AC3E}">
        <p14:creationId xmlns:p14="http://schemas.microsoft.com/office/powerpoint/2010/main" val="186938210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5D525AE-07A2-4ADA-A86D-98D7D3CC7ED9}"/>
              </a:ext>
            </a:extLst>
          </p:cNvPr>
          <p:cNvSpPr>
            <a:spLocks noGrp="1"/>
          </p:cNvSpPr>
          <p:nvPr>
            <p:ph type="title"/>
          </p:nvPr>
        </p:nvSpPr>
        <p:spPr>
          <a:xfrm>
            <a:off x="838200" y="790094"/>
            <a:ext cx="10515600" cy="1325563"/>
          </a:xfrm>
        </p:spPr>
        <p:txBody>
          <a:bodyPr/>
          <a:lstStyle/>
          <a:p>
            <a:r>
              <a:rPr lang="de-AT" sz="4000" b="1" dirty="0">
                <a:solidFill>
                  <a:srgbClr val="195E6B"/>
                </a:solidFill>
              </a:rPr>
              <a:t>Auf den </a:t>
            </a:r>
            <a:r>
              <a:rPr lang="de-AT" sz="4000" b="1">
                <a:solidFill>
                  <a:srgbClr val="195E6B"/>
                </a:solidFill>
              </a:rPr>
              <a:t>Punkt gebracht</a:t>
            </a:r>
            <a:endParaRPr lang="de-AT" sz="4000" b="1" dirty="0">
              <a:solidFill>
                <a:srgbClr val="195E6B"/>
              </a:solidFill>
            </a:endParaRPr>
          </a:p>
        </p:txBody>
      </p:sp>
      <p:sp>
        <p:nvSpPr>
          <p:cNvPr id="3" name="Inhaltsplatzhalter 2">
            <a:extLst>
              <a:ext uri="{FF2B5EF4-FFF2-40B4-BE49-F238E27FC236}">
                <a16:creationId xmlns:a16="http://schemas.microsoft.com/office/drawing/2014/main" xmlns="" id="{724AB7A1-73D7-4D95-BDEE-E37FE05243A3}"/>
              </a:ext>
            </a:extLst>
          </p:cNvPr>
          <p:cNvSpPr>
            <a:spLocks noGrp="1"/>
          </p:cNvSpPr>
          <p:nvPr>
            <p:ph idx="1"/>
          </p:nvPr>
        </p:nvSpPr>
        <p:spPr>
          <a:xfrm>
            <a:off x="838200" y="1976627"/>
            <a:ext cx="10515600" cy="4539664"/>
          </a:xfrm>
        </p:spPr>
        <p:txBody>
          <a:bodyPr>
            <a:normAutofit/>
          </a:bodyPr>
          <a:lstStyle/>
          <a:p>
            <a:pPr marL="0" indent="0">
              <a:buNone/>
            </a:pPr>
            <a:r>
              <a:rPr lang="de-AT" sz="2000" b="1" dirty="0">
                <a:solidFill>
                  <a:srgbClr val="195E6B"/>
                </a:solidFill>
              </a:rPr>
              <a:t>Steigende Armut heißt steigende Kosten!</a:t>
            </a:r>
          </a:p>
          <a:p>
            <a:pPr marL="0" indent="0">
              <a:buNone/>
            </a:pPr>
            <a:r>
              <a:rPr lang="de-AT" sz="2000" dirty="0"/>
              <a:t>Die Sozialhilfe NEU wird viele Menschen in die Armut treiben. Arm sein bedeutet weniger Chancen auf Bildung, Arbeitsplatz und Perspektiven. Das Risiko krank zu werden, zu vereinsamen, sein sicheres Zuhause zu verlieren, steigt. </a:t>
            </a:r>
          </a:p>
          <a:p>
            <a:pPr marL="0" indent="0">
              <a:buNone/>
            </a:pPr>
            <a:r>
              <a:rPr lang="de-AT" sz="2000" dirty="0"/>
              <a:t>Je schneller Unterstützung in ausreichender Höhe erfolgt, desto geringer sind die Folgekosten langer Armut für den Staat.</a:t>
            </a:r>
          </a:p>
          <a:p>
            <a:pPr marL="0" indent="0">
              <a:buNone/>
            </a:pPr>
            <a:r>
              <a:rPr lang="de-AT" sz="2000" b="1" dirty="0">
                <a:solidFill>
                  <a:srgbClr val="195E6B"/>
                </a:solidFill>
              </a:rPr>
              <a:t>Hilfe statt Druck!</a:t>
            </a:r>
          </a:p>
          <a:p>
            <a:pPr marL="0" indent="0">
              <a:buNone/>
            </a:pPr>
            <a:r>
              <a:rPr lang="de-AT" sz="2000" dirty="0"/>
              <a:t>Es braucht passende Hilfestellungen, um aus dem Bezug wieder herauszukommen, wie etwa existenzsichernde Löhne und Pensionen, Arbeitsmarktinitiativen, Beratung, mehr Deutschkurse, faire Bildungschancen. </a:t>
            </a:r>
          </a:p>
          <a:p>
            <a:pPr marL="0" indent="0">
              <a:buNone/>
            </a:pPr>
            <a:r>
              <a:rPr lang="de-AT" sz="2000" b="1" dirty="0">
                <a:solidFill>
                  <a:srgbClr val="195E6B"/>
                </a:solidFill>
              </a:rPr>
              <a:t>Niemand gewinnt!</a:t>
            </a:r>
          </a:p>
          <a:p>
            <a:pPr marL="0" indent="0">
              <a:buNone/>
            </a:pPr>
            <a:r>
              <a:rPr lang="de-AT" sz="2000" dirty="0"/>
              <a:t>Österreich gehört zu den reichsten Ländern der Welt. Es ist nicht nötig, den ärmsten Menschen noch etwas wegzunehmen und keiner erhält mehr, nur weil die Ärmsten weniger bekommen.</a:t>
            </a:r>
          </a:p>
        </p:txBody>
      </p:sp>
    </p:spTree>
    <p:extLst>
      <p:ext uri="{BB962C8B-B14F-4D97-AF65-F5344CB8AC3E}">
        <p14:creationId xmlns:p14="http://schemas.microsoft.com/office/powerpoint/2010/main" val="321554926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 id="{EA5D9761-131E-435A-88AA-70856A7D103D}"/>
              </a:ext>
            </a:extLst>
          </p:cNvPr>
          <p:cNvSpPr>
            <a:spLocks noGrp="1"/>
          </p:cNvSpPr>
          <p:nvPr>
            <p:ph type="title"/>
          </p:nvPr>
        </p:nvSpPr>
        <p:spPr>
          <a:xfrm>
            <a:off x="684740" y="512955"/>
            <a:ext cx="6850326" cy="941198"/>
          </a:xfrm>
        </p:spPr>
        <p:txBody>
          <a:bodyPr>
            <a:normAutofit fontScale="90000"/>
          </a:bodyPr>
          <a:lstStyle/>
          <a:p>
            <a:r>
              <a:rPr lang="de-AT" sz="4000" dirty="0">
                <a:solidFill>
                  <a:srgbClr val="195E6B"/>
                </a:solidFill>
              </a:rPr>
              <a:t>Was wird durch die Mindestsicherung abgedeckt?</a:t>
            </a:r>
          </a:p>
        </p:txBody>
      </p:sp>
      <p:sp>
        <p:nvSpPr>
          <p:cNvPr id="6" name="Textplatzhalter 5">
            <a:extLst>
              <a:ext uri="{FF2B5EF4-FFF2-40B4-BE49-F238E27FC236}">
                <a16:creationId xmlns:a16="http://schemas.microsoft.com/office/drawing/2014/main" xmlns="" id="{D105637D-3196-465C-B124-654B434F935F}"/>
              </a:ext>
            </a:extLst>
          </p:cNvPr>
          <p:cNvSpPr>
            <a:spLocks noGrp="1"/>
          </p:cNvSpPr>
          <p:nvPr>
            <p:ph type="body" sz="half" idx="2"/>
          </p:nvPr>
        </p:nvSpPr>
        <p:spPr>
          <a:xfrm>
            <a:off x="864219" y="2114026"/>
            <a:ext cx="10689165" cy="4202884"/>
          </a:xfrm>
        </p:spPr>
        <p:txBody>
          <a:bodyPr>
            <a:normAutofit/>
          </a:bodyPr>
          <a:lstStyle/>
          <a:p>
            <a:r>
              <a:rPr lang="de-AT" sz="2400" dirty="0"/>
              <a:t>Hilfe zur </a:t>
            </a:r>
            <a:r>
              <a:rPr lang="de-AT" sz="2400" b="1" dirty="0">
                <a:solidFill>
                  <a:srgbClr val="195E6B"/>
                </a:solidFill>
              </a:rPr>
              <a:t>Sicherung des Lebensunterhaltes </a:t>
            </a:r>
            <a:r>
              <a:rPr lang="de-AT" sz="2400" dirty="0"/>
              <a:t>umfasst…</a:t>
            </a:r>
          </a:p>
          <a:p>
            <a:r>
              <a:rPr lang="de-AT" sz="2000" dirty="0"/>
              <a:t>															</a:t>
            </a:r>
          </a:p>
          <a:p>
            <a:endParaRPr lang="de-AT" sz="2000" dirty="0"/>
          </a:p>
          <a:p>
            <a:endParaRPr lang="de-AT" sz="2000" dirty="0"/>
          </a:p>
          <a:p>
            <a:r>
              <a:rPr lang="de-AT" sz="2400" dirty="0"/>
              <a:t>Die </a:t>
            </a:r>
            <a:r>
              <a:rPr lang="de-AT" sz="2400" b="1" dirty="0">
                <a:solidFill>
                  <a:srgbClr val="195E6B"/>
                </a:solidFill>
              </a:rPr>
              <a:t>Unterstützung durch die Mindestsicherung </a:t>
            </a:r>
            <a:r>
              <a:rPr lang="de-AT" sz="2400" dirty="0"/>
              <a:t>erfolgt als…	</a:t>
            </a:r>
            <a:r>
              <a:rPr lang="de-AT" sz="2000" dirty="0"/>
              <a:t>		</a:t>
            </a:r>
            <a:endParaRPr lang="de-AT" dirty="0"/>
          </a:p>
        </p:txBody>
      </p:sp>
      <p:grpSp>
        <p:nvGrpSpPr>
          <p:cNvPr id="74" name="Gruppieren 73">
            <a:extLst>
              <a:ext uri="{FF2B5EF4-FFF2-40B4-BE49-F238E27FC236}">
                <a16:creationId xmlns:a16="http://schemas.microsoft.com/office/drawing/2014/main" xmlns="" id="{2B058458-251C-4EC8-ABDA-1ADCDED4660C}"/>
              </a:ext>
            </a:extLst>
          </p:cNvPr>
          <p:cNvGrpSpPr/>
          <p:nvPr/>
        </p:nvGrpSpPr>
        <p:grpSpPr>
          <a:xfrm>
            <a:off x="1881994" y="5008229"/>
            <a:ext cx="1077225" cy="1063172"/>
            <a:chOff x="8472448" y="3247484"/>
            <a:chExt cx="1366875" cy="1696535"/>
          </a:xfrm>
        </p:grpSpPr>
        <p:sp>
          <p:nvSpPr>
            <p:cNvPr id="54" name="Pfeil: Fünfeck 53">
              <a:extLst>
                <a:ext uri="{FF2B5EF4-FFF2-40B4-BE49-F238E27FC236}">
                  <a16:creationId xmlns:a16="http://schemas.microsoft.com/office/drawing/2014/main" xmlns="" id="{72FCF8D0-39D7-401D-93F1-414CDA22C8A1}"/>
                </a:ext>
              </a:extLst>
            </p:cNvPr>
            <p:cNvSpPr/>
            <p:nvPr/>
          </p:nvSpPr>
          <p:spPr>
            <a:xfrm rot="16200000">
              <a:off x="8307618" y="3412314"/>
              <a:ext cx="1696535" cy="1366875"/>
            </a:xfrm>
            <a:prstGeom prst="homePlate">
              <a:avLst/>
            </a:prstGeom>
            <a:solidFill>
              <a:schemeClr val="bg1"/>
            </a:solidFill>
            <a:ln w="317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8" name="Gruppieren 67">
              <a:extLst>
                <a:ext uri="{FF2B5EF4-FFF2-40B4-BE49-F238E27FC236}">
                  <a16:creationId xmlns:a16="http://schemas.microsoft.com/office/drawing/2014/main" xmlns="" id="{D4313790-B81D-4C01-9215-48F72A8A5616}"/>
                </a:ext>
              </a:extLst>
            </p:cNvPr>
            <p:cNvGrpSpPr/>
            <p:nvPr/>
          </p:nvGrpSpPr>
          <p:grpSpPr>
            <a:xfrm>
              <a:off x="8610600" y="4029075"/>
              <a:ext cx="334240" cy="314325"/>
              <a:chOff x="8610600" y="4029075"/>
              <a:chExt cx="334240" cy="314325"/>
            </a:xfrm>
          </p:grpSpPr>
          <p:sp>
            <p:nvSpPr>
              <p:cNvPr id="60" name="Rahmen 59">
                <a:extLst>
                  <a:ext uri="{FF2B5EF4-FFF2-40B4-BE49-F238E27FC236}">
                    <a16:creationId xmlns:a16="http://schemas.microsoft.com/office/drawing/2014/main" xmlns="" id="{27C41344-7438-4147-8F14-1D63030F750B}"/>
                  </a:ext>
                </a:extLst>
              </p:cNvPr>
              <p:cNvSpPr/>
              <p:nvPr/>
            </p:nvSpPr>
            <p:spPr>
              <a:xfrm>
                <a:off x="8610600" y="4029075"/>
                <a:ext cx="334240" cy="314325"/>
              </a:xfrm>
              <a:prstGeom prst="fram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65" name="Gerader Verbinder 64">
                <a:extLst>
                  <a:ext uri="{FF2B5EF4-FFF2-40B4-BE49-F238E27FC236}">
                    <a16:creationId xmlns:a16="http://schemas.microsoft.com/office/drawing/2014/main" xmlns="" id="{DCC0C5A7-437B-4E70-A67A-15D37C93A5A3}"/>
                  </a:ext>
                </a:extLst>
              </p:cNvPr>
              <p:cNvCxnSpPr>
                <a:stCxn id="60" idx="0"/>
                <a:endCxn id="60" idx="2"/>
              </p:cNvCxnSpPr>
              <p:nvPr/>
            </p:nvCxnSpPr>
            <p:spPr>
              <a:xfrm>
                <a:off x="8777720" y="4029075"/>
                <a:ext cx="0" cy="3143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rader Verbinder 66">
                <a:extLst>
                  <a:ext uri="{FF2B5EF4-FFF2-40B4-BE49-F238E27FC236}">
                    <a16:creationId xmlns:a16="http://schemas.microsoft.com/office/drawing/2014/main" xmlns="" id="{663C4BBD-0CE4-4587-9FF3-8E3644E8D7C4}"/>
                  </a:ext>
                </a:extLst>
              </p:cNvPr>
              <p:cNvCxnSpPr>
                <a:stCxn id="60" idx="1"/>
                <a:endCxn id="60" idx="3"/>
              </p:cNvCxnSpPr>
              <p:nvPr/>
            </p:nvCxnSpPr>
            <p:spPr>
              <a:xfrm>
                <a:off x="8610600" y="4186238"/>
                <a:ext cx="33424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uppieren 68">
              <a:extLst>
                <a:ext uri="{FF2B5EF4-FFF2-40B4-BE49-F238E27FC236}">
                  <a16:creationId xmlns:a16="http://schemas.microsoft.com/office/drawing/2014/main" xmlns="" id="{D573C429-6925-4637-8B7D-1FC0C5EB7917}"/>
                </a:ext>
              </a:extLst>
            </p:cNvPr>
            <p:cNvGrpSpPr/>
            <p:nvPr/>
          </p:nvGrpSpPr>
          <p:grpSpPr>
            <a:xfrm>
              <a:off x="9346029" y="4033837"/>
              <a:ext cx="334240" cy="314325"/>
              <a:chOff x="8610600" y="4029075"/>
              <a:chExt cx="334240" cy="314325"/>
            </a:xfrm>
          </p:grpSpPr>
          <p:sp>
            <p:nvSpPr>
              <p:cNvPr id="70" name="Rahmen 69">
                <a:extLst>
                  <a:ext uri="{FF2B5EF4-FFF2-40B4-BE49-F238E27FC236}">
                    <a16:creationId xmlns:a16="http://schemas.microsoft.com/office/drawing/2014/main" xmlns="" id="{E8749CA0-F5AF-4F2E-92A6-9A936A17C8BF}"/>
                  </a:ext>
                </a:extLst>
              </p:cNvPr>
              <p:cNvSpPr/>
              <p:nvPr/>
            </p:nvSpPr>
            <p:spPr>
              <a:xfrm>
                <a:off x="8610600" y="4029075"/>
                <a:ext cx="334240" cy="314325"/>
              </a:xfrm>
              <a:prstGeom prst="fram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71" name="Gerader Verbinder 70">
                <a:extLst>
                  <a:ext uri="{FF2B5EF4-FFF2-40B4-BE49-F238E27FC236}">
                    <a16:creationId xmlns:a16="http://schemas.microsoft.com/office/drawing/2014/main" xmlns="" id="{54F0C9A5-9EEA-47EF-BC50-8B86F2E89917}"/>
                  </a:ext>
                </a:extLst>
              </p:cNvPr>
              <p:cNvCxnSpPr>
                <a:stCxn id="70" idx="0"/>
                <a:endCxn id="70" idx="2"/>
              </p:cNvCxnSpPr>
              <p:nvPr/>
            </p:nvCxnSpPr>
            <p:spPr>
              <a:xfrm>
                <a:off x="8777720" y="4029075"/>
                <a:ext cx="0" cy="3143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xmlns="" id="{FF92ACBE-0A7D-494E-B85A-032FC0745B25}"/>
                  </a:ext>
                </a:extLst>
              </p:cNvPr>
              <p:cNvCxnSpPr>
                <a:stCxn id="70" idx="1"/>
                <a:endCxn id="70" idx="3"/>
              </p:cNvCxnSpPr>
              <p:nvPr/>
            </p:nvCxnSpPr>
            <p:spPr>
              <a:xfrm>
                <a:off x="8610600" y="4186238"/>
                <a:ext cx="33424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3" name="Rechteck: eine Ecke abgerundet 72">
              <a:extLst>
                <a:ext uri="{FF2B5EF4-FFF2-40B4-BE49-F238E27FC236}">
                  <a16:creationId xmlns:a16="http://schemas.microsoft.com/office/drawing/2014/main" xmlns="" id="{DDB209D9-4B59-4CDB-AD53-50F9758F48D0}"/>
                </a:ext>
              </a:extLst>
            </p:cNvPr>
            <p:cNvSpPr/>
            <p:nvPr/>
          </p:nvSpPr>
          <p:spPr>
            <a:xfrm>
              <a:off x="8987068" y="4438650"/>
              <a:ext cx="353195" cy="505366"/>
            </a:xfrm>
            <a:prstGeom prst="round1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 name="Gruppieren 12">
            <a:extLst>
              <a:ext uri="{FF2B5EF4-FFF2-40B4-BE49-F238E27FC236}">
                <a16:creationId xmlns:a16="http://schemas.microsoft.com/office/drawing/2014/main" xmlns="" id="{1276BA5B-42C3-469B-977B-FA759707C000}"/>
              </a:ext>
            </a:extLst>
          </p:cNvPr>
          <p:cNvGrpSpPr/>
          <p:nvPr/>
        </p:nvGrpSpPr>
        <p:grpSpPr>
          <a:xfrm>
            <a:off x="864219" y="2930700"/>
            <a:ext cx="3074599" cy="643669"/>
            <a:chOff x="6812351" y="1330450"/>
            <a:chExt cx="3477946" cy="722547"/>
          </a:xfrm>
        </p:grpSpPr>
        <p:grpSp>
          <p:nvGrpSpPr>
            <p:cNvPr id="35" name="Gruppieren 34">
              <a:extLst>
                <a:ext uri="{FF2B5EF4-FFF2-40B4-BE49-F238E27FC236}">
                  <a16:creationId xmlns:a16="http://schemas.microsoft.com/office/drawing/2014/main" xmlns="" id="{2CAF1FF6-3F59-4863-A6E9-56FFE4C495D3}"/>
                </a:ext>
              </a:extLst>
            </p:cNvPr>
            <p:cNvGrpSpPr/>
            <p:nvPr/>
          </p:nvGrpSpPr>
          <p:grpSpPr>
            <a:xfrm>
              <a:off x="6812351" y="1523037"/>
              <a:ext cx="799105" cy="432763"/>
              <a:chOff x="7624263" y="2082209"/>
              <a:chExt cx="1330453" cy="788582"/>
            </a:xfrm>
            <a:solidFill>
              <a:schemeClr val="bg1"/>
            </a:solidFill>
          </p:grpSpPr>
          <p:sp>
            <p:nvSpPr>
              <p:cNvPr id="7" name="Kreis: nicht ausgefüllt 6">
                <a:extLst>
                  <a:ext uri="{FF2B5EF4-FFF2-40B4-BE49-F238E27FC236}">
                    <a16:creationId xmlns:a16="http://schemas.microsoft.com/office/drawing/2014/main" xmlns="" id="{BF49B0DE-F211-4644-B434-D0274881F3D0}"/>
                  </a:ext>
                </a:extLst>
              </p:cNvPr>
              <p:cNvSpPr/>
              <p:nvPr/>
            </p:nvSpPr>
            <p:spPr>
              <a:xfrm>
                <a:off x="7868094" y="2119314"/>
                <a:ext cx="752032" cy="751477"/>
              </a:xfrm>
              <a:prstGeom prst="donut">
                <a:avLst>
                  <a:gd name="adj" fmla="val 19354"/>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0" name="Gruppieren 29">
                <a:extLst>
                  <a:ext uri="{FF2B5EF4-FFF2-40B4-BE49-F238E27FC236}">
                    <a16:creationId xmlns:a16="http://schemas.microsoft.com/office/drawing/2014/main" xmlns="" id="{8D79D0E0-09F7-43CF-9480-105760EB71D2}"/>
                  </a:ext>
                </a:extLst>
              </p:cNvPr>
              <p:cNvGrpSpPr/>
              <p:nvPr/>
            </p:nvGrpSpPr>
            <p:grpSpPr>
              <a:xfrm>
                <a:off x="7624263" y="2082485"/>
                <a:ext cx="119063" cy="763219"/>
                <a:chOff x="7339013" y="2893495"/>
                <a:chExt cx="119063" cy="763219"/>
              </a:xfrm>
              <a:grpFill/>
            </p:grpSpPr>
            <p:cxnSp>
              <p:nvCxnSpPr>
                <p:cNvPr id="9" name="Gerader Verbinder 8">
                  <a:extLst>
                    <a:ext uri="{FF2B5EF4-FFF2-40B4-BE49-F238E27FC236}">
                      <a16:creationId xmlns:a16="http://schemas.microsoft.com/office/drawing/2014/main" xmlns="" id="{AFCD38AC-554D-4E4C-81A1-F02DB146567D}"/>
                    </a:ext>
                  </a:extLst>
                </p:cNvPr>
                <p:cNvCxnSpPr/>
                <p:nvPr/>
              </p:nvCxnSpPr>
              <p:spPr>
                <a:xfrm>
                  <a:off x="7395498" y="3125086"/>
                  <a:ext cx="0" cy="531628"/>
                </a:xfrm>
                <a:prstGeom prst="line">
                  <a:avLst/>
                </a:prstGeom>
                <a:grpFill/>
                <a:ln w="444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9">
                  <a:extLst>
                    <a:ext uri="{FF2B5EF4-FFF2-40B4-BE49-F238E27FC236}">
                      <a16:creationId xmlns:a16="http://schemas.microsoft.com/office/drawing/2014/main" xmlns="" id="{50513137-50E0-4973-9941-E4F8FCF38961}"/>
                    </a:ext>
                  </a:extLst>
                </p:cNvPr>
                <p:cNvCxnSpPr>
                  <a:cxnSpLocks/>
                </p:cNvCxnSpPr>
                <p:nvPr/>
              </p:nvCxnSpPr>
              <p:spPr>
                <a:xfrm>
                  <a:off x="7353300" y="3095625"/>
                  <a:ext cx="85725" cy="0"/>
                </a:xfrm>
                <a:prstGeom prst="line">
                  <a:avLst/>
                </a:prstGeom>
                <a:grpFill/>
                <a:ln w="412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xmlns="" id="{5FCCCBEC-B213-4739-A770-88070493CDD3}"/>
                    </a:ext>
                  </a:extLst>
                </p:cNvPr>
                <p:cNvCxnSpPr>
                  <a:cxnSpLocks/>
                </p:cNvCxnSpPr>
                <p:nvPr/>
              </p:nvCxnSpPr>
              <p:spPr>
                <a:xfrm flipV="1">
                  <a:off x="7339013" y="2893495"/>
                  <a:ext cx="0" cy="173555"/>
                </a:xfrm>
                <a:prstGeom prst="line">
                  <a:avLst/>
                </a:prstGeom>
                <a:grpFill/>
                <a:ln w="254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xmlns="" id="{CF7F025C-AB64-425F-A9A2-9DB021CEA77A}"/>
                    </a:ext>
                  </a:extLst>
                </p:cNvPr>
                <p:cNvCxnSpPr>
                  <a:cxnSpLocks/>
                </p:cNvCxnSpPr>
                <p:nvPr/>
              </p:nvCxnSpPr>
              <p:spPr>
                <a:xfrm flipV="1">
                  <a:off x="7400260" y="2893495"/>
                  <a:ext cx="0" cy="173555"/>
                </a:xfrm>
                <a:prstGeom prst="line">
                  <a:avLst/>
                </a:prstGeom>
                <a:grpFill/>
                <a:ln w="2857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xmlns="" id="{CC1E2B34-3137-43FA-83DF-5C3F581B180E}"/>
                    </a:ext>
                  </a:extLst>
                </p:cNvPr>
                <p:cNvCxnSpPr>
                  <a:cxnSpLocks/>
                </p:cNvCxnSpPr>
                <p:nvPr/>
              </p:nvCxnSpPr>
              <p:spPr>
                <a:xfrm flipV="1">
                  <a:off x="7458076" y="2893495"/>
                  <a:ext cx="0" cy="173555"/>
                </a:xfrm>
                <a:prstGeom prst="line">
                  <a:avLst/>
                </a:prstGeom>
                <a:grpFill/>
                <a:ln w="28575"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uppieren 33">
                <a:extLst>
                  <a:ext uri="{FF2B5EF4-FFF2-40B4-BE49-F238E27FC236}">
                    <a16:creationId xmlns:a16="http://schemas.microsoft.com/office/drawing/2014/main" xmlns="" id="{9541E97E-3D26-4ADE-8622-A62759066FFA}"/>
                  </a:ext>
                </a:extLst>
              </p:cNvPr>
              <p:cNvGrpSpPr/>
              <p:nvPr/>
            </p:nvGrpSpPr>
            <p:grpSpPr>
              <a:xfrm>
                <a:off x="8759454" y="2082209"/>
                <a:ext cx="195262" cy="763495"/>
                <a:chOff x="8759454" y="2082209"/>
                <a:chExt cx="195262" cy="763495"/>
              </a:xfrm>
              <a:grpFill/>
            </p:grpSpPr>
            <p:cxnSp>
              <p:nvCxnSpPr>
                <p:cNvPr id="31" name="Gerader Verbinder 30">
                  <a:extLst>
                    <a:ext uri="{FF2B5EF4-FFF2-40B4-BE49-F238E27FC236}">
                      <a16:creationId xmlns:a16="http://schemas.microsoft.com/office/drawing/2014/main" xmlns="" id="{04E9A777-7F86-43AD-8C85-8BB43B72E9F5}"/>
                    </a:ext>
                  </a:extLst>
                </p:cNvPr>
                <p:cNvCxnSpPr>
                  <a:cxnSpLocks/>
                </p:cNvCxnSpPr>
                <p:nvPr/>
              </p:nvCxnSpPr>
              <p:spPr>
                <a:xfrm>
                  <a:off x="8857085" y="2082485"/>
                  <a:ext cx="0" cy="763219"/>
                </a:xfrm>
                <a:prstGeom prst="line">
                  <a:avLst/>
                </a:prstGeom>
                <a:grpFill/>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Diagonaler Streifen 31">
                  <a:extLst>
                    <a:ext uri="{FF2B5EF4-FFF2-40B4-BE49-F238E27FC236}">
                      <a16:creationId xmlns:a16="http://schemas.microsoft.com/office/drawing/2014/main" xmlns="" id="{D4BC5B8B-3287-4B39-8692-28E2EAEA9561}"/>
                    </a:ext>
                  </a:extLst>
                </p:cNvPr>
                <p:cNvSpPr/>
                <p:nvPr/>
              </p:nvSpPr>
              <p:spPr>
                <a:xfrm rot="19724848">
                  <a:off x="8759454" y="2082209"/>
                  <a:ext cx="195262" cy="347661"/>
                </a:xfrm>
                <a:prstGeom prst="diagStripe">
                  <a:avLst>
                    <a:gd name="adj" fmla="val 63593"/>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grpSp>
          <p:nvGrpSpPr>
            <p:cNvPr id="53" name="Gruppieren 52">
              <a:extLst>
                <a:ext uri="{FF2B5EF4-FFF2-40B4-BE49-F238E27FC236}">
                  <a16:creationId xmlns:a16="http://schemas.microsoft.com/office/drawing/2014/main" xmlns="" id="{424B0A2B-BC7E-406F-B76D-3C385B2766D7}"/>
                </a:ext>
              </a:extLst>
            </p:cNvPr>
            <p:cNvGrpSpPr/>
            <p:nvPr/>
          </p:nvGrpSpPr>
          <p:grpSpPr>
            <a:xfrm>
              <a:off x="8611031" y="1330450"/>
              <a:ext cx="451682" cy="722547"/>
              <a:chOff x="10134600" y="1257300"/>
              <a:chExt cx="838200" cy="1099361"/>
            </a:xfrm>
            <a:solidFill>
              <a:schemeClr val="bg1"/>
            </a:solidFill>
          </p:grpSpPr>
          <p:sp>
            <p:nvSpPr>
              <p:cNvPr id="40" name="Rahmen 39">
                <a:extLst>
                  <a:ext uri="{FF2B5EF4-FFF2-40B4-BE49-F238E27FC236}">
                    <a16:creationId xmlns:a16="http://schemas.microsoft.com/office/drawing/2014/main" xmlns="" id="{887C7BDD-82E6-4607-9920-ADF573C3E773}"/>
                  </a:ext>
                </a:extLst>
              </p:cNvPr>
              <p:cNvSpPr/>
              <p:nvPr/>
            </p:nvSpPr>
            <p:spPr>
              <a:xfrm>
                <a:off x="10134600" y="1257300"/>
                <a:ext cx="838200" cy="1099361"/>
              </a:xfrm>
              <a:prstGeom prst="fram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42" name="Gerader Verbinder 41">
                <a:extLst>
                  <a:ext uri="{FF2B5EF4-FFF2-40B4-BE49-F238E27FC236}">
                    <a16:creationId xmlns:a16="http://schemas.microsoft.com/office/drawing/2014/main" xmlns="" id="{6F9675B7-E685-48B8-9056-F41282F52A85}"/>
                  </a:ext>
                </a:extLst>
              </p:cNvPr>
              <p:cNvCxnSpPr>
                <a:stCxn id="40" idx="0"/>
                <a:endCxn id="40" idx="2"/>
              </p:cNvCxnSpPr>
              <p:nvPr/>
            </p:nvCxnSpPr>
            <p:spPr>
              <a:xfrm>
                <a:off x="10553700" y="1257300"/>
                <a:ext cx="0" cy="1099361"/>
              </a:xfrm>
              <a:prstGeom prst="line">
                <a:avLst/>
              </a:prstGeom>
              <a:grpFill/>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Ellipse 42">
                <a:extLst>
                  <a:ext uri="{FF2B5EF4-FFF2-40B4-BE49-F238E27FC236}">
                    <a16:creationId xmlns:a16="http://schemas.microsoft.com/office/drawing/2014/main" xmlns="" id="{EA3A5F7F-4FDF-4355-BB54-F0FE43CE4007}"/>
                  </a:ext>
                </a:extLst>
              </p:cNvPr>
              <p:cNvSpPr/>
              <p:nvPr/>
            </p:nvSpPr>
            <p:spPr>
              <a:xfrm>
                <a:off x="10439400" y="1776201"/>
                <a:ext cx="45719" cy="45719"/>
              </a:xfrm>
              <a:prstGeom prst="ellips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Ellipse 43">
                <a:extLst>
                  <a:ext uri="{FF2B5EF4-FFF2-40B4-BE49-F238E27FC236}">
                    <a16:creationId xmlns:a16="http://schemas.microsoft.com/office/drawing/2014/main" xmlns="" id="{A2E516F9-D13E-460D-A365-92BE73EDBE9F}"/>
                  </a:ext>
                </a:extLst>
              </p:cNvPr>
              <p:cNvSpPr/>
              <p:nvPr/>
            </p:nvSpPr>
            <p:spPr>
              <a:xfrm>
                <a:off x="10622282" y="1776200"/>
                <a:ext cx="45719" cy="45719"/>
              </a:xfrm>
              <a:prstGeom prst="ellips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52" name="Gruppieren 51">
              <a:extLst>
                <a:ext uri="{FF2B5EF4-FFF2-40B4-BE49-F238E27FC236}">
                  <a16:creationId xmlns:a16="http://schemas.microsoft.com/office/drawing/2014/main" xmlns="" id="{86FFE700-BB2E-44AE-950B-2FE8DB097A0B}"/>
                </a:ext>
              </a:extLst>
            </p:cNvPr>
            <p:cNvGrpSpPr/>
            <p:nvPr/>
          </p:nvGrpSpPr>
          <p:grpSpPr>
            <a:xfrm>
              <a:off x="7758757" y="1409896"/>
              <a:ext cx="595086" cy="532136"/>
              <a:chOff x="8559068" y="1393987"/>
              <a:chExt cx="966410" cy="990066"/>
            </a:xfrm>
            <a:solidFill>
              <a:schemeClr val="bg1"/>
            </a:solidFill>
          </p:grpSpPr>
          <p:sp>
            <p:nvSpPr>
              <p:cNvPr id="50" name="Rechteck: abgerundete Ecken 49">
                <a:extLst>
                  <a:ext uri="{FF2B5EF4-FFF2-40B4-BE49-F238E27FC236}">
                    <a16:creationId xmlns:a16="http://schemas.microsoft.com/office/drawing/2014/main" xmlns="" id="{50A6F505-DE1F-42FC-B940-D9B41407F4F6}"/>
                  </a:ext>
                </a:extLst>
              </p:cNvPr>
              <p:cNvSpPr/>
              <p:nvPr/>
            </p:nvSpPr>
            <p:spPr>
              <a:xfrm rot="2140096">
                <a:off x="8559068" y="1559656"/>
                <a:ext cx="232497" cy="60052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 name="Rechteck: abgerundete Ecken 50">
                <a:extLst>
                  <a:ext uri="{FF2B5EF4-FFF2-40B4-BE49-F238E27FC236}">
                    <a16:creationId xmlns:a16="http://schemas.microsoft.com/office/drawing/2014/main" xmlns="" id="{FAF38A90-FF3B-473A-A7EF-37D02E642316}"/>
                  </a:ext>
                </a:extLst>
              </p:cNvPr>
              <p:cNvSpPr/>
              <p:nvPr/>
            </p:nvSpPr>
            <p:spPr>
              <a:xfrm rot="20039685">
                <a:off x="9292981" y="1580531"/>
                <a:ext cx="232497" cy="60052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Rechteck: abgerundete Ecken 46">
                <a:extLst>
                  <a:ext uri="{FF2B5EF4-FFF2-40B4-BE49-F238E27FC236}">
                    <a16:creationId xmlns:a16="http://schemas.microsoft.com/office/drawing/2014/main" xmlns="" id="{788400BA-0992-42D3-A9B3-217EFDCED0C4}"/>
                  </a:ext>
                </a:extLst>
              </p:cNvPr>
              <p:cNvSpPr/>
              <p:nvPr/>
            </p:nvSpPr>
            <p:spPr>
              <a:xfrm>
                <a:off x="8749719" y="1494971"/>
                <a:ext cx="590544" cy="889082"/>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Sehne 48">
                <a:extLst>
                  <a:ext uri="{FF2B5EF4-FFF2-40B4-BE49-F238E27FC236}">
                    <a16:creationId xmlns:a16="http://schemas.microsoft.com/office/drawing/2014/main" xmlns="" id="{136D4E3C-C14D-4982-B853-A6560399B7F3}"/>
                  </a:ext>
                </a:extLst>
              </p:cNvPr>
              <p:cNvSpPr/>
              <p:nvPr/>
            </p:nvSpPr>
            <p:spPr>
              <a:xfrm rot="17505952">
                <a:off x="8890778" y="1406311"/>
                <a:ext cx="308427" cy="283779"/>
              </a:xfrm>
              <a:prstGeom prst="chord">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pic>
          <p:nvPicPr>
            <p:cNvPr id="11" name="Grafik 10">
              <a:extLst>
                <a:ext uri="{FF2B5EF4-FFF2-40B4-BE49-F238E27FC236}">
                  <a16:creationId xmlns:a16="http://schemas.microsoft.com/office/drawing/2014/main" xmlns="" id="{49A1FAD6-297D-497C-B95F-5F1B640FA629}"/>
                </a:ext>
              </a:extLst>
            </p:cNvPr>
            <p:cNvPicPr>
              <a:picLocks noChangeAspect="1"/>
            </p:cNvPicPr>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9164824" y="1464172"/>
              <a:ext cx="1125473" cy="562737"/>
            </a:xfrm>
            <a:prstGeom prst="rect">
              <a:avLst/>
            </a:prstGeom>
            <a:solidFill>
              <a:schemeClr val="bg1"/>
            </a:solidFill>
            <a:ln>
              <a:noFill/>
            </a:ln>
          </p:spPr>
        </p:pic>
      </p:grpSp>
      <p:sp>
        <p:nvSpPr>
          <p:cNvPr id="2" name="Textfeld 1">
            <a:extLst>
              <a:ext uri="{FF2B5EF4-FFF2-40B4-BE49-F238E27FC236}">
                <a16:creationId xmlns:a16="http://schemas.microsoft.com/office/drawing/2014/main" xmlns="" id="{89DE49C1-35C6-4855-898D-86096FD20A86}"/>
              </a:ext>
            </a:extLst>
          </p:cNvPr>
          <p:cNvSpPr txBox="1"/>
          <p:nvPr/>
        </p:nvSpPr>
        <p:spPr>
          <a:xfrm>
            <a:off x="4682784" y="2686625"/>
            <a:ext cx="5704566" cy="1600438"/>
          </a:xfrm>
          <a:prstGeom prst="rect">
            <a:avLst/>
          </a:prstGeom>
          <a:noFill/>
        </p:spPr>
        <p:txBody>
          <a:bodyPr wrap="square" rtlCol="0">
            <a:spAutoFit/>
          </a:bodyPr>
          <a:lstStyle/>
          <a:p>
            <a:r>
              <a:rPr lang="de-AT" sz="2000" dirty="0"/>
              <a:t>… Nahrung, Kleidung, Körper- und Gesundheitspflege, Benützung von Verkehrsmitteln, Reinigung, Hausrat und soziale und kulturelle Teilhabe,…</a:t>
            </a:r>
          </a:p>
          <a:p>
            <a:endParaRPr lang="de-AT" dirty="0"/>
          </a:p>
        </p:txBody>
      </p:sp>
      <p:sp>
        <p:nvSpPr>
          <p:cNvPr id="12" name="Textfeld 11">
            <a:extLst>
              <a:ext uri="{FF2B5EF4-FFF2-40B4-BE49-F238E27FC236}">
                <a16:creationId xmlns:a16="http://schemas.microsoft.com/office/drawing/2014/main" xmlns="" id="{104FDAA6-FF47-4464-92F8-96EC10DF9AE4}"/>
              </a:ext>
            </a:extLst>
          </p:cNvPr>
          <p:cNvSpPr txBox="1"/>
          <p:nvPr/>
        </p:nvSpPr>
        <p:spPr>
          <a:xfrm>
            <a:off x="4418557" y="4490561"/>
            <a:ext cx="6233019" cy="2523768"/>
          </a:xfrm>
          <a:prstGeom prst="rect">
            <a:avLst/>
          </a:prstGeom>
          <a:noFill/>
        </p:spPr>
        <p:txBody>
          <a:bodyPr wrap="square" rtlCol="0">
            <a:spAutoFit/>
          </a:bodyPr>
          <a:lstStyle/>
          <a:p>
            <a:r>
              <a:rPr lang="de-AT" sz="2000" dirty="0"/>
              <a:t>…</a:t>
            </a:r>
            <a:r>
              <a:rPr lang="de-AT" sz="2000" b="1" dirty="0"/>
              <a:t>direkte Geldleistung </a:t>
            </a:r>
            <a:r>
              <a:rPr lang="de-AT" sz="2000" dirty="0"/>
              <a:t>an Betroffene oder als </a:t>
            </a:r>
            <a:r>
              <a:rPr lang="de-AT" sz="2000" b="1" dirty="0"/>
              <a:t>Sachleistung </a:t>
            </a:r>
            <a:r>
              <a:rPr lang="de-AT" sz="2000" dirty="0"/>
              <a:t>(z.B. wenn die Miete direkt an die </a:t>
            </a:r>
            <a:r>
              <a:rPr lang="de-AT" sz="2000" dirty="0" err="1"/>
              <a:t>Vermieter_in</a:t>
            </a:r>
            <a:r>
              <a:rPr lang="de-AT" sz="2000" dirty="0"/>
              <a:t> bezahlt wird oder Kurskosten übernommen werden).</a:t>
            </a:r>
          </a:p>
          <a:p>
            <a:endParaRPr lang="de-AT" sz="2000" dirty="0"/>
          </a:p>
          <a:p>
            <a:r>
              <a:rPr lang="de-AT" sz="2000" dirty="0"/>
              <a:t>In Tirol werden auch die Mietkosten übernommen. Die Höhe wird per Verordnung jährlich geregelt und orientiert sich am Immobilienpreisspiegel der Wirtschaftskammer.</a:t>
            </a:r>
          </a:p>
          <a:p>
            <a:endParaRPr lang="de-AT" dirty="0"/>
          </a:p>
        </p:txBody>
      </p:sp>
    </p:spTree>
    <p:extLst>
      <p:ext uri="{BB962C8B-B14F-4D97-AF65-F5344CB8AC3E}">
        <p14:creationId xmlns:p14="http://schemas.microsoft.com/office/powerpoint/2010/main" val="107646779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xmlns="" id="{8BA97266-9BB8-4982-8AE4-59B47F91B3B2}"/>
              </a:ext>
            </a:extLst>
          </p:cNvPr>
          <p:cNvSpPr>
            <a:spLocks noGrp="1"/>
          </p:cNvSpPr>
          <p:nvPr>
            <p:ph type="title"/>
          </p:nvPr>
        </p:nvSpPr>
        <p:spPr>
          <a:xfrm>
            <a:off x="838200" y="956929"/>
            <a:ext cx="10515600" cy="996157"/>
          </a:xfrm>
        </p:spPr>
        <p:txBody>
          <a:bodyPr>
            <a:normAutofit/>
          </a:bodyPr>
          <a:lstStyle/>
          <a:p>
            <a:r>
              <a:rPr lang="de-AT" sz="4000" b="1" dirty="0">
                <a:solidFill>
                  <a:srgbClr val="195E6B"/>
                </a:solidFill>
              </a:rPr>
              <a:t>Wer bekommt derzeit Mindestsicherung?</a:t>
            </a:r>
          </a:p>
        </p:txBody>
      </p:sp>
      <p:sp>
        <p:nvSpPr>
          <p:cNvPr id="2" name="Inhaltsplatzhalter 1">
            <a:extLst>
              <a:ext uri="{FF2B5EF4-FFF2-40B4-BE49-F238E27FC236}">
                <a16:creationId xmlns:a16="http://schemas.microsoft.com/office/drawing/2014/main" xmlns="" id="{976AA461-9FCD-4EE9-9F30-9D71AD4C193E}"/>
              </a:ext>
            </a:extLst>
          </p:cNvPr>
          <p:cNvSpPr>
            <a:spLocks noGrp="1"/>
          </p:cNvSpPr>
          <p:nvPr>
            <p:ph idx="1"/>
          </p:nvPr>
        </p:nvSpPr>
        <p:spPr>
          <a:xfrm>
            <a:off x="838200" y="2295408"/>
            <a:ext cx="10515600" cy="4351338"/>
          </a:xfrm>
        </p:spPr>
        <p:txBody>
          <a:bodyPr>
            <a:normAutofit/>
          </a:bodyPr>
          <a:lstStyle/>
          <a:p>
            <a:pPr marL="360000" indent="-360000">
              <a:buClr>
                <a:srgbClr val="5B1C82"/>
              </a:buClr>
            </a:pPr>
            <a:r>
              <a:rPr lang="de-AT" dirty="0"/>
              <a:t>Österreichische </a:t>
            </a:r>
            <a:r>
              <a:rPr lang="de-AT" dirty="0" err="1"/>
              <a:t>Staatsbürger_innen</a:t>
            </a:r>
            <a:r>
              <a:rPr lang="de-AT" dirty="0"/>
              <a:t/>
            </a:r>
            <a:br>
              <a:rPr lang="de-AT" dirty="0"/>
            </a:br>
            <a:endParaRPr lang="de-AT" dirty="0"/>
          </a:p>
          <a:p>
            <a:pPr marL="360000" indent="-360000">
              <a:buClr>
                <a:srgbClr val="5B1C82"/>
              </a:buClr>
            </a:pPr>
            <a:r>
              <a:rPr lang="de-AT" dirty="0"/>
              <a:t>EU- und EWR-</a:t>
            </a:r>
            <a:r>
              <a:rPr lang="de-AT" dirty="0" err="1"/>
              <a:t>Bürger_innen</a:t>
            </a:r>
            <a:r>
              <a:rPr lang="de-AT" dirty="0"/>
              <a:t>,                                                                              die in Österreich arbeiten oder dauerhaft leben</a:t>
            </a:r>
            <a:br>
              <a:rPr lang="de-AT" dirty="0"/>
            </a:br>
            <a:endParaRPr lang="de-AT" dirty="0"/>
          </a:p>
          <a:p>
            <a:pPr marL="360000" indent="-360000">
              <a:buClr>
                <a:srgbClr val="5B1C82"/>
              </a:buClr>
            </a:pPr>
            <a:r>
              <a:rPr lang="de-AT" dirty="0"/>
              <a:t>Drittstaatenangehörige, die dauerhaft in Österreich leben</a:t>
            </a:r>
            <a:br>
              <a:rPr lang="de-AT" dirty="0"/>
            </a:br>
            <a:endParaRPr lang="de-AT" dirty="0"/>
          </a:p>
          <a:p>
            <a:pPr marL="360000" indent="-360000">
              <a:buClr>
                <a:srgbClr val="5B1C82"/>
              </a:buClr>
            </a:pPr>
            <a:r>
              <a:rPr lang="de-AT" dirty="0"/>
              <a:t>Asylberechtigte und subsidiär Schutzberechtigte (nicht </a:t>
            </a:r>
            <a:r>
              <a:rPr lang="de-AT" dirty="0" err="1"/>
              <a:t>Asylwerber_innen</a:t>
            </a:r>
            <a:r>
              <a:rPr lang="de-AT" dirty="0"/>
              <a:t>)</a:t>
            </a:r>
          </a:p>
          <a:p>
            <a:pPr marL="0" indent="0">
              <a:buNone/>
            </a:pPr>
            <a:endParaRPr lang="de-AT" dirty="0"/>
          </a:p>
        </p:txBody>
      </p:sp>
    </p:spTree>
    <p:extLst>
      <p:ext uri="{BB962C8B-B14F-4D97-AF65-F5344CB8AC3E}">
        <p14:creationId xmlns:p14="http://schemas.microsoft.com/office/powerpoint/2010/main" val="1741894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ACD2969-0C16-46BB-87EE-2CA0109DEA27}"/>
              </a:ext>
            </a:extLst>
          </p:cNvPr>
          <p:cNvSpPr>
            <a:spLocks noGrp="1"/>
          </p:cNvSpPr>
          <p:nvPr>
            <p:ph type="title"/>
          </p:nvPr>
        </p:nvSpPr>
        <p:spPr>
          <a:xfrm>
            <a:off x="838200" y="587067"/>
            <a:ext cx="10515600" cy="1325563"/>
          </a:xfrm>
        </p:spPr>
        <p:txBody>
          <a:bodyPr>
            <a:normAutofit/>
          </a:bodyPr>
          <a:lstStyle/>
          <a:p>
            <a:r>
              <a:rPr lang="de-AT" sz="4000" b="1" dirty="0">
                <a:solidFill>
                  <a:srgbClr val="195E6B"/>
                </a:solidFill>
              </a:rPr>
              <a:t>Voraussetzungen</a:t>
            </a:r>
          </a:p>
        </p:txBody>
      </p:sp>
      <p:sp>
        <p:nvSpPr>
          <p:cNvPr id="3" name="Inhaltsplatzhalter 2">
            <a:extLst>
              <a:ext uri="{FF2B5EF4-FFF2-40B4-BE49-F238E27FC236}">
                <a16:creationId xmlns:a16="http://schemas.microsoft.com/office/drawing/2014/main" xmlns="" id="{3CBD8046-5696-4E19-B8D7-B0440DB170DC}"/>
              </a:ext>
            </a:extLst>
          </p:cNvPr>
          <p:cNvSpPr>
            <a:spLocks noGrp="1"/>
          </p:cNvSpPr>
          <p:nvPr>
            <p:ph idx="1"/>
          </p:nvPr>
        </p:nvSpPr>
        <p:spPr>
          <a:xfrm>
            <a:off x="838200" y="1912630"/>
            <a:ext cx="10515600" cy="4351338"/>
          </a:xfrm>
        </p:spPr>
        <p:txBody>
          <a:bodyPr/>
          <a:lstStyle/>
          <a:p>
            <a:pPr marL="360000" indent="-360000">
              <a:buClr>
                <a:srgbClr val="5B1C82"/>
              </a:buClr>
            </a:pPr>
            <a:r>
              <a:rPr lang="de-AT" dirty="0"/>
              <a:t>Die Behörde prüft genau, ob eine Notlage vorliegt und die Personen ihre Lebenserhaltungskosten wirklich nicht bezahlen können.</a:t>
            </a:r>
          </a:p>
          <a:p>
            <a:pPr marL="360000" indent="-360000">
              <a:buClr>
                <a:srgbClr val="5B1C82"/>
              </a:buClr>
            </a:pPr>
            <a:endParaRPr lang="de-AT" dirty="0"/>
          </a:p>
          <a:p>
            <a:pPr marL="360000" indent="-360000">
              <a:buClr>
                <a:srgbClr val="5B1C82"/>
              </a:buClr>
            </a:pPr>
            <a:r>
              <a:rPr lang="de-AT" dirty="0"/>
              <a:t>Menschen müssen alles dazu tun, um ihre Notlage zu beseitigen, beispielsweise so schnell wie möglich eine Arbeit finden.</a:t>
            </a:r>
            <a:br>
              <a:rPr lang="de-AT" dirty="0"/>
            </a:br>
            <a:endParaRPr lang="de-AT" dirty="0"/>
          </a:p>
          <a:p>
            <a:pPr marL="360000" indent="-360000">
              <a:buClr>
                <a:srgbClr val="5B1C82"/>
              </a:buClr>
            </a:pPr>
            <a:r>
              <a:rPr lang="de-AT" dirty="0"/>
              <a:t>Es darf kein Vermögen (auch wertvolle Gegenstände) über 4.139,13€ vorliegen. Alles darüber hinaus muss zuerst aufgebraucht werden. </a:t>
            </a:r>
            <a:br>
              <a:rPr lang="de-AT" dirty="0"/>
            </a:br>
            <a:endParaRPr lang="de-AT" dirty="0"/>
          </a:p>
          <a:p>
            <a:endParaRPr lang="de-AT" dirty="0"/>
          </a:p>
        </p:txBody>
      </p:sp>
    </p:spTree>
    <p:extLst>
      <p:ext uri="{BB962C8B-B14F-4D97-AF65-F5344CB8AC3E}">
        <p14:creationId xmlns:p14="http://schemas.microsoft.com/office/powerpoint/2010/main" val="308655125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gefaltete Ecke 7">
            <a:extLst>
              <a:ext uri="{FF2B5EF4-FFF2-40B4-BE49-F238E27FC236}">
                <a16:creationId xmlns:a16="http://schemas.microsoft.com/office/drawing/2014/main" xmlns="" id="{225E550A-7FED-430D-BA54-1A98D5CC39C1}"/>
              </a:ext>
            </a:extLst>
          </p:cNvPr>
          <p:cNvSpPr/>
          <p:nvPr/>
        </p:nvSpPr>
        <p:spPr>
          <a:xfrm>
            <a:off x="839787" y="2714624"/>
            <a:ext cx="5157787" cy="2953539"/>
          </a:xfrm>
          <a:prstGeom prst="foldedCorner">
            <a:avLst>
              <a:gd name="adj" fmla="val 13653"/>
            </a:avLst>
          </a:prstGeom>
          <a:solidFill>
            <a:schemeClr val="accent3">
              <a:lumMod val="40000"/>
              <a:lumOff val="60000"/>
            </a:schemeClr>
          </a:solidFill>
          <a:ln w="15875">
            <a:solidFill>
              <a:srgbClr val="195E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hteck: gefaltete Ecke 9">
            <a:extLst>
              <a:ext uri="{FF2B5EF4-FFF2-40B4-BE49-F238E27FC236}">
                <a16:creationId xmlns:a16="http://schemas.microsoft.com/office/drawing/2014/main" xmlns="" id="{C87A8DA3-6ABE-43CC-8C64-4EDDE92775A1}"/>
              </a:ext>
            </a:extLst>
          </p:cNvPr>
          <p:cNvSpPr/>
          <p:nvPr/>
        </p:nvSpPr>
        <p:spPr>
          <a:xfrm>
            <a:off x="6107114" y="2714625"/>
            <a:ext cx="5157787" cy="3351212"/>
          </a:xfrm>
          <a:prstGeom prst="foldedCorner">
            <a:avLst>
              <a:gd name="adj" fmla="val 12648"/>
            </a:avLst>
          </a:prstGeom>
          <a:solidFill>
            <a:schemeClr val="accent3">
              <a:lumMod val="40000"/>
              <a:lumOff val="60000"/>
            </a:schemeClr>
          </a:solidFill>
          <a:ln w="15875">
            <a:solidFill>
              <a:srgbClr val="5B1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el 3">
            <a:extLst>
              <a:ext uri="{FF2B5EF4-FFF2-40B4-BE49-F238E27FC236}">
                <a16:creationId xmlns:a16="http://schemas.microsoft.com/office/drawing/2014/main" xmlns="" id="{776E0F34-28FC-4800-9239-124418E6B56E}"/>
              </a:ext>
            </a:extLst>
          </p:cNvPr>
          <p:cNvSpPr>
            <a:spLocks noGrp="1"/>
          </p:cNvSpPr>
          <p:nvPr>
            <p:ph type="title"/>
          </p:nvPr>
        </p:nvSpPr>
        <p:spPr>
          <a:xfrm>
            <a:off x="839788" y="952500"/>
            <a:ext cx="10515600" cy="738188"/>
          </a:xfrm>
        </p:spPr>
        <p:txBody>
          <a:bodyPr/>
          <a:lstStyle/>
          <a:p>
            <a:r>
              <a:rPr lang="de-AT" sz="4000" b="1" dirty="0">
                <a:solidFill>
                  <a:srgbClr val="195E6B"/>
                </a:solidFill>
              </a:rPr>
              <a:t>Änderung der Zielsetzung</a:t>
            </a:r>
          </a:p>
        </p:txBody>
      </p:sp>
      <p:sp>
        <p:nvSpPr>
          <p:cNvPr id="5" name="Textplatzhalter 4">
            <a:extLst>
              <a:ext uri="{FF2B5EF4-FFF2-40B4-BE49-F238E27FC236}">
                <a16:creationId xmlns:a16="http://schemas.microsoft.com/office/drawing/2014/main" xmlns="" id="{E5DBBF7C-2A47-41A7-9911-C45B0851F35C}"/>
              </a:ext>
            </a:extLst>
          </p:cNvPr>
          <p:cNvSpPr>
            <a:spLocks noGrp="1"/>
          </p:cNvSpPr>
          <p:nvPr>
            <p:ph type="body" idx="1"/>
          </p:nvPr>
        </p:nvSpPr>
        <p:spPr>
          <a:xfrm>
            <a:off x="839788" y="1855120"/>
            <a:ext cx="4913312" cy="475340"/>
          </a:xfrm>
        </p:spPr>
        <p:txBody>
          <a:bodyPr anchor="t" anchorCtr="0">
            <a:noAutofit/>
          </a:bodyPr>
          <a:lstStyle/>
          <a:p>
            <a:r>
              <a:rPr lang="de-AT" sz="2000" dirty="0">
                <a:solidFill>
                  <a:srgbClr val="195E6B"/>
                </a:solidFill>
                <a:cs typeface="Courier New" panose="02070309020205020404" pitchFamily="49" charset="0"/>
              </a:rPr>
              <a:t>Ziele aktuelles Mindestsicherungsgesetz</a:t>
            </a:r>
          </a:p>
        </p:txBody>
      </p:sp>
      <p:sp>
        <p:nvSpPr>
          <p:cNvPr id="6" name="Textplatzhalter 5">
            <a:extLst>
              <a:ext uri="{FF2B5EF4-FFF2-40B4-BE49-F238E27FC236}">
                <a16:creationId xmlns:a16="http://schemas.microsoft.com/office/drawing/2014/main" xmlns="" id="{651F0C6A-4872-4F2D-8047-F8109670668A}"/>
              </a:ext>
            </a:extLst>
          </p:cNvPr>
          <p:cNvSpPr>
            <a:spLocks noGrp="1"/>
          </p:cNvSpPr>
          <p:nvPr>
            <p:ph type="body" sz="quarter" idx="3"/>
          </p:nvPr>
        </p:nvSpPr>
        <p:spPr>
          <a:xfrm>
            <a:off x="6094412" y="1860937"/>
            <a:ext cx="5183190" cy="464730"/>
          </a:xfrm>
        </p:spPr>
        <p:txBody>
          <a:bodyPr anchor="t" anchorCtr="0">
            <a:normAutofit/>
          </a:bodyPr>
          <a:lstStyle/>
          <a:p>
            <a:r>
              <a:rPr lang="de-AT" sz="2000" dirty="0">
                <a:solidFill>
                  <a:srgbClr val="195E6B"/>
                </a:solidFill>
                <a:cs typeface="Courier New" panose="02070309020205020404" pitchFamily="49" charset="0"/>
              </a:rPr>
              <a:t>Ziele Gesetzesentwurf Sozialhilfe NEU</a:t>
            </a:r>
          </a:p>
        </p:txBody>
      </p:sp>
      <p:pic>
        <p:nvPicPr>
          <p:cNvPr id="11" name="Grafik 10">
            <a:extLst>
              <a:ext uri="{FF2B5EF4-FFF2-40B4-BE49-F238E27FC236}">
                <a16:creationId xmlns:a16="http://schemas.microsoft.com/office/drawing/2014/main" xmlns="" id="{B6DA603A-D1E6-40F2-A48B-D91B181044FB}"/>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77130" b="83241" l="51351" r="98198"/>
                    </a14:imgEffect>
                  </a14:imgLayer>
                </a14:imgProps>
              </a:ext>
              <a:ext uri="{28A0092B-C50C-407E-A947-70E740481C1C}">
                <a14:useLocalDpi xmlns:a14="http://schemas.microsoft.com/office/drawing/2010/main" val="0"/>
              </a:ext>
            </a:extLst>
          </a:blip>
          <a:srcRect l="54004" t="76481" b="15926"/>
          <a:stretch/>
        </p:blipFill>
        <p:spPr>
          <a:xfrm>
            <a:off x="839786" y="4380565"/>
            <a:ext cx="5157787" cy="1081772"/>
          </a:xfrm>
          <a:prstGeom prst="rect">
            <a:avLst/>
          </a:prstGeom>
        </p:spPr>
      </p:pic>
      <p:pic>
        <p:nvPicPr>
          <p:cNvPr id="12" name="Grafik 11">
            <a:extLst>
              <a:ext uri="{FF2B5EF4-FFF2-40B4-BE49-F238E27FC236}">
                <a16:creationId xmlns:a16="http://schemas.microsoft.com/office/drawing/2014/main" xmlns="" id="{0E4D20A8-FAB1-4B15-B20F-520E23962953}"/>
              </a:ext>
            </a:extLst>
          </p:cNvPr>
          <p:cNvPicPr>
            <a:picLocks noChangeAspect="1"/>
          </p:cNvPicPr>
          <p:nvPr/>
        </p:nvPicPr>
        <p:blipFill rotWithShape="1">
          <a:blip r:embed="rId4">
            <a:extLst>
              <a:ext uri="{BEBA8EAE-BF5A-486C-A8C5-ECC9F3942E4B}">
                <a14:imgProps xmlns:a14="http://schemas.microsoft.com/office/drawing/2010/main">
                  <a14:imgLayer r:embed="rId3">
                    <a14:imgEffect>
                      <a14:backgroundRemoval t="46204" b="51019" l="41942" r="97297"/>
                    </a14:imgEffect>
                  </a14:imgLayer>
                </a14:imgProps>
              </a:ext>
              <a:ext uri="{28A0092B-C50C-407E-A947-70E740481C1C}">
                <a14:useLocalDpi xmlns:a14="http://schemas.microsoft.com/office/drawing/2010/main" val="0"/>
              </a:ext>
            </a:extLst>
          </a:blip>
          <a:srcRect l="41792" t="45741" r="4955" b="48333"/>
          <a:stretch/>
        </p:blipFill>
        <p:spPr>
          <a:xfrm>
            <a:off x="6197599" y="3327398"/>
            <a:ext cx="4927601" cy="406400"/>
          </a:xfrm>
          <a:prstGeom prst="rect">
            <a:avLst/>
          </a:prstGeom>
        </p:spPr>
      </p:pic>
      <p:pic>
        <p:nvPicPr>
          <p:cNvPr id="13" name="Grafik 12">
            <a:extLst>
              <a:ext uri="{FF2B5EF4-FFF2-40B4-BE49-F238E27FC236}">
                <a16:creationId xmlns:a16="http://schemas.microsoft.com/office/drawing/2014/main" xmlns="" id="{0F30DEFB-BB8E-474C-9EA7-B8EA3D42397D}"/>
              </a:ext>
            </a:extLst>
          </p:cNvPr>
          <p:cNvPicPr>
            <a:picLocks noChangeAspect="1"/>
          </p:cNvPicPr>
          <p:nvPr/>
        </p:nvPicPr>
        <p:blipFill rotWithShape="1">
          <a:blip r:embed="rId5">
            <a:extLst>
              <a:ext uri="{BEBA8EAE-BF5A-486C-A8C5-ECC9F3942E4B}">
                <a14:imgProps xmlns:a14="http://schemas.microsoft.com/office/drawing/2010/main">
                  <a14:imgLayer r:embed="rId3">
                    <a14:imgEffect>
                      <a14:backgroundRemoval t="84593" b="88741" l="5436" r="26896"/>
                    </a14:imgEffect>
                  </a14:imgLayer>
                </a14:imgProps>
              </a:ext>
              <a:ext uri="{28A0092B-C50C-407E-A947-70E740481C1C}">
                <a14:useLocalDpi xmlns:a14="http://schemas.microsoft.com/office/drawing/2010/main" val="0"/>
              </a:ext>
            </a:extLst>
          </a:blip>
          <a:srcRect l="2753" t="84074" r="70421" b="10741"/>
          <a:stretch/>
        </p:blipFill>
        <p:spPr>
          <a:xfrm rot="10800000" flipV="1">
            <a:off x="5840410" y="3533772"/>
            <a:ext cx="2607215" cy="685806"/>
          </a:xfrm>
          <a:prstGeom prst="rect">
            <a:avLst/>
          </a:prstGeom>
        </p:spPr>
      </p:pic>
      <p:pic>
        <p:nvPicPr>
          <p:cNvPr id="14" name="Grafik 13">
            <a:extLst>
              <a:ext uri="{FF2B5EF4-FFF2-40B4-BE49-F238E27FC236}">
                <a16:creationId xmlns:a16="http://schemas.microsoft.com/office/drawing/2014/main" xmlns="" id="{43B04E4E-BD74-4F7B-BEEF-C761075BD645}"/>
              </a:ext>
            </a:extLst>
          </p:cNvPr>
          <p:cNvPicPr>
            <a:picLocks noChangeAspect="1"/>
          </p:cNvPicPr>
          <p:nvPr/>
        </p:nvPicPr>
        <p:blipFill rotWithShape="1">
          <a:blip r:embed="rId6">
            <a:extLst>
              <a:ext uri="{BEBA8EAE-BF5A-486C-A8C5-ECC9F3942E4B}">
                <a14:imgProps xmlns:a14="http://schemas.microsoft.com/office/drawing/2010/main">
                  <a14:imgLayer r:embed="rId3">
                    <a14:imgEffect>
                      <a14:backgroundRemoval t="55463" b="62130" l="31131" r="83283"/>
                    </a14:imgEffect>
                  </a14:imgLayer>
                </a14:imgProps>
              </a:ext>
              <a:ext uri="{28A0092B-C50C-407E-A947-70E740481C1C}">
                <a14:useLocalDpi xmlns:a14="http://schemas.microsoft.com/office/drawing/2010/main" val="0"/>
              </a:ext>
            </a:extLst>
          </a:blip>
          <a:srcRect l="30981" t="54630" r="19369" b="36852"/>
          <a:stretch/>
        </p:blipFill>
        <p:spPr>
          <a:xfrm rot="10800000">
            <a:off x="6194424" y="4028244"/>
            <a:ext cx="4783138" cy="829487"/>
          </a:xfrm>
          <a:prstGeom prst="rect">
            <a:avLst/>
          </a:prstGeom>
        </p:spPr>
      </p:pic>
      <p:pic>
        <p:nvPicPr>
          <p:cNvPr id="15" name="Grafik 14">
            <a:extLst>
              <a:ext uri="{FF2B5EF4-FFF2-40B4-BE49-F238E27FC236}">
                <a16:creationId xmlns:a16="http://schemas.microsoft.com/office/drawing/2014/main" xmlns="" id="{5FB93E48-B635-4C69-98C0-A004DFE39D56}"/>
              </a:ext>
            </a:extLst>
          </p:cNvPr>
          <p:cNvPicPr>
            <a:picLocks noChangeAspect="1"/>
          </p:cNvPicPr>
          <p:nvPr/>
        </p:nvPicPr>
        <p:blipFill rotWithShape="1">
          <a:blip r:embed="rId7">
            <a:extLst>
              <a:ext uri="{BEBA8EAE-BF5A-486C-A8C5-ECC9F3942E4B}">
                <a14:imgProps xmlns:a14="http://schemas.microsoft.com/office/drawing/2010/main">
                  <a14:imgLayer r:embed="rId3">
                    <a14:imgEffect>
                      <a14:backgroundRemoval t="66944" b="74444" l="38939" r="73273"/>
                    </a14:imgEffect>
                  </a14:imgLayer>
                </a14:imgProps>
              </a:ext>
              <a:ext uri="{28A0092B-C50C-407E-A947-70E740481C1C}">
                <a14:useLocalDpi xmlns:a14="http://schemas.microsoft.com/office/drawing/2010/main" val="0"/>
              </a:ext>
            </a:extLst>
          </a:blip>
          <a:srcRect l="38590" t="66111" r="29379" b="24444"/>
          <a:stretch/>
        </p:blipFill>
        <p:spPr>
          <a:xfrm rot="220841">
            <a:off x="6013186" y="5055764"/>
            <a:ext cx="4783137" cy="738933"/>
          </a:xfrm>
          <a:prstGeom prst="rect">
            <a:avLst/>
          </a:prstGeom>
        </p:spPr>
      </p:pic>
      <p:sp>
        <p:nvSpPr>
          <p:cNvPr id="7" name="Inhaltsplatzhalter 6">
            <a:extLst>
              <a:ext uri="{FF2B5EF4-FFF2-40B4-BE49-F238E27FC236}">
                <a16:creationId xmlns:a16="http://schemas.microsoft.com/office/drawing/2014/main" xmlns="" id="{167AF45E-AF21-452B-A3AB-3F9B3185A389}"/>
              </a:ext>
            </a:extLst>
          </p:cNvPr>
          <p:cNvSpPr>
            <a:spLocks noGrp="1"/>
          </p:cNvSpPr>
          <p:nvPr>
            <p:ph sz="quarter" idx="4"/>
          </p:nvPr>
        </p:nvSpPr>
        <p:spPr>
          <a:xfrm>
            <a:off x="6194425" y="2838450"/>
            <a:ext cx="5070475" cy="3351212"/>
          </a:xfrm>
        </p:spPr>
        <p:txBody>
          <a:bodyPr>
            <a:normAutofit fontScale="55000" lnSpcReduction="20000"/>
          </a:bodyPr>
          <a:lstStyle/>
          <a:p>
            <a:pPr marL="0" indent="0">
              <a:lnSpc>
                <a:spcPct val="100000"/>
              </a:lnSpc>
              <a:spcBef>
                <a:spcPts val="0"/>
              </a:spcBef>
              <a:spcAft>
                <a:spcPts val="600"/>
              </a:spcAft>
              <a:buNone/>
            </a:pPr>
            <a:r>
              <a:rPr lang="de-AT" sz="2900" dirty="0">
                <a:latin typeface="Courier New" panose="02070309020205020404" pitchFamily="49" charset="0"/>
                <a:cs typeface="Courier New" panose="02070309020205020404" pitchFamily="49" charset="0"/>
              </a:rPr>
              <a:t>„Leistungen der Sozialhilfe aus öffentlichen Mitteln sollen </a:t>
            </a:r>
          </a:p>
          <a:p>
            <a:pPr marL="0" indent="0">
              <a:lnSpc>
                <a:spcPct val="100000"/>
              </a:lnSpc>
              <a:spcBef>
                <a:spcPts val="0"/>
              </a:spcBef>
              <a:spcAft>
                <a:spcPts val="600"/>
              </a:spcAft>
              <a:buNone/>
            </a:pPr>
            <a:r>
              <a:rPr lang="de-AT" sz="2900" dirty="0">
                <a:latin typeface="Courier New" panose="02070309020205020404" pitchFamily="49" charset="0"/>
                <a:cs typeface="Courier New" panose="02070309020205020404" pitchFamily="49" charset="0"/>
              </a:rPr>
              <a:t>  1. </a:t>
            </a:r>
            <a:r>
              <a:rPr lang="de-AT" sz="2900" b="1" dirty="0">
                <a:latin typeface="Courier New" panose="02070309020205020404" pitchFamily="49" charset="0"/>
                <a:cs typeface="Courier New" panose="02070309020205020404" pitchFamily="49" charset="0"/>
              </a:rPr>
              <a:t>zur Unterstützung des allgemeinen Lebensunterhalts und zur Befriedigung des Wohnbedarfs </a:t>
            </a:r>
            <a:r>
              <a:rPr lang="de-AT" sz="2900" dirty="0">
                <a:latin typeface="Courier New" panose="02070309020205020404" pitchFamily="49" charset="0"/>
                <a:cs typeface="Courier New" panose="02070309020205020404" pitchFamily="49" charset="0"/>
              </a:rPr>
              <a:t>der Bezugsberechtigten </a:t>
            </a:r>
            <a:r>
              <a:rPr lang="de-AT" sz="2900" b="1" dirty="0">
                <a:latin typeface="Courier New" panose="02070309020205020404" pitchFamily="49" charset="0"/>
                <a:cs typeface="Courier New" panose="02070309020205020404" pitchFamily="49" charset="0"/>
              </a:rPr>
              <a:t>beitragen</a:t>
            </a:r>
            <a:r>
              <a:rPr lang="de-AT" sz="2900" dirty="0">
                <a:latin typeface="Courier New" panose="02070309020205020404" pitchFamily="49" charset="0"/>
                <a:cs typeface="Courier New" panose="02070309020205020404" pitchFamily="49" charset="0"/>
              </a:rPr>
              <a:t>, </a:t>
            </a:r>
          </a:p>
          <a:p>
            <a:pPr marL="0" indent="0">
              <a:lnSpc>
                <a:spcPct val="100000"/>
              </a:lnSpc>
              <a:spcBef>
                <a:spcPts val="0"/>
              </a:spcBef>
              <a:spcAft>
                <a:spcPts val="600"/>
              </a:spcAft>
              <a:buNone/>
            </a:pPr>
            <a:r>
              <a:rPr lang="de-AT" sz="2900" dirty="0">
                <a:latin typeface="Courier New" panose="02070309020205020404" pitchFamily="49" charset="0"/>
                <a:cs typeface="Courier New" panose="02070309020205020404" pitchFamily="49" charset="0"/>
              </a:rPr>
              <a:t>  2. </a:t>
            </a:r>
            <a:r>
              <a:rPr lang="de-AT" sz="2900" b="1" dirty="0">
                <a:latin typeface="Courier New" panose="02070309020205020404" pitchFamily="49" charset="0"/>
                <a:cs typeface="Courier New" panose="02070309020205020404" pitchFamily="49" charset="0"/>
              </a:rPr>
              <a:t>integrationspolitische und fremdenpolizeiliche Ziele unterstützen </a:t>
            </a:r>
            <a:r>
              <a:rPr lang="de-AT" sz="2900" dirty="0">
                <a:latin typeface="Courier New" panose="02070309020205020404" pitchFamily="49" charset="0"/>
                <a:cs typeface="Courier New" panose="02070309020205020404" pitchFamily="49" charset="0"/>
              </a:rPr>
              <a:t>und </a:t>
            </a:r>
          </a:p>
          <a:p>
            <a:pPr marL="0" indent="0">
              <a:lnSpc>
                <a:spcPct val="100000"/>
              </a:lnSpc>
              <a:spcBef>
                <a:spcPts val="0"/>
              </a:spcBef>
              <a:spcAft>
                <a:spcPts val="600"/>
              </a:spcAft>
              <a:buNone/>
            </a:pPr>
            <a:r>
              <a:rPr lang="de-AT" sz="2900" dirty="0">
                <a:latin typeface="Courier New" panose="02070309020205020404" pitchFamily="49" charset="0"/>
                <a:cs typeface="Courier New" panose="02070309020205020404" pitchFamily="49" charset="0"/>
              </a:rPr>
              <a:t>  3. insbesondere die (Wieder) </a:t>
            </a:r>
            <a:r>
              <a:rPr lang="de-AT" sz="2900" b="1" dirty="0">
                <a:latin typeface="Courier New" panose="02070309020205020404" pitchFamily="49" charset="0"/>
                <a:cs typeface="Courier New" panose="02070309020205020404" pitchFamily="49" charset="0"/>
              </a:rPr>
              <a:t>Eingliederung</a:t>
            </a:r>
            <a:r>
              <a:rPr lang="de-AT" sz="2900" dirty="0">
                <a:latin typeface="Courier New" panose="02070309020205020404" pitchFamily="49" charset="0"/>
                <a:cs typeface="Courier New" panose="02070309020205020404" pitchFamily="49" charset="0"/>
              </a:rPr>
              <a:t> von Bezugsberechtigten in</a:t>
            </a:r>
            <a:r>
              <a:rPr lang="de-AT" sz="2900" b="1" dirty="0">
                <a:latin typeface="Courier New" panose="02070309020205020404" pitchFamily="49" charset="0"/>
                <a:cs typeface="Courier New" panose="02070309020205020404" pitchFamily="49" charset="0"/>
              </a:rPr>
              <a:t> das Erwerbsleben und die optimale Funktionsfähigkeit des Arbeitsmarktes </a:t>
            </a:r>
            <a:r>
              <a:rPr lang="de-AT" sz="2900" dirty="0">
                <a:latin typeface="Courier New" panose="02070309020205020404" pitchFamily="49" charset="0"/>
                <a:cs typeface="Courier New" panose="02070309020205020404" pitchFamily="49" charset="0"/>
              </a:rPr>
              <a:t>weitest möglich fördern.“</a:t>
            </a:r>
          </a:p>
          <a:p>
            <a:endParaRPr lang="de-AT" dirty="0"/>
          </a:p>
        </p:txBody>
      </p:sp>
      <p:pic>
        <p:nvPicPr>
          <p:cNvPr id="16" name="Grafik 15">
            <a:extLst>
              <a:ext uri="{FF2B5EF4-FFF2-40B4-BE49-F238E27FC236}">
                <a16:creationId xmlns:a16="http://schemas.microsoft.com/office/drawing/2014/main" xmlns="" id="{2BE92D62-D2FB-40A4-99B9-66FD0BC96C0E}"/>
              </a:ext>
            </a:extLst>
          </p:cNvPr>
          <p:cNvPicPr>
            <a:picLocks noChangeAspect="1"/>
          </p:cNvPicPr>
          <p:nvPr/>
        </p:nvPicPr>
        <p:blipFill rotWithShape="1">
          <a:blip r:embed="rId8">
            <a:extLst>
              <a:ext uri="{BEBA8EAE-BF5A-486C-A8C5-ECC9F3942E4B}">
                <a14:imgProps xmlns:a14="http://schemas.microsoft.com/office/drawing/2010/main">
                  <a14:imgLayer r:embed="rId3">
                    <a14:imgEffect>
                      <a14:backgroundRemoval t="2593" b="6389" l="26426" r="60661"/>
                    </a14:imgEffect>
                  </a14:imgLayer>
                </a14:imgProps>
              </a:ext>
              <a:ext uri="{28A0092B-C50C-407E-A947-70E740481C1C}">
                <a14:useLocalDpi xmlns:a14="http://schemas.microsoft.com/office/drawing/2010/main" val="0"/>
              </a:ext>
            </a:extLst>
          </a:blip>
          <a:srcRect l="29630" t="2222" r="39138" b="92963"/>
          <a:stretch/>
        </p:blipFill>
        <p:spPr>
          <a:xfrm>
            <a:off x="2697793" y="3325728"/>
            <a:ext cx="2138902" cy="488213"/>
          </a:xfrm>
          <a:prstGeom prst="rect">
            <a:avLst/>
          </a:prstGeom>
        </p:spPr>
      </p:pic>
      <p:pic>
        <p:nvPicPr>
          <p:cNvPr id="17" name="Grafik 16">
            <a:extLst>
              <a:ext uri="{FF2B5EF4-FFF2-40B4-BE49-F238E27FC236}">
                <a16:creationId xmlns:a16="http://schemas.microsoft.com/office/drawing/2014/main" xmlns="" id="{E05B3147-8100-42B8-BAD9-6C5BDA05D0F5}"/>
              </a:ext>
            </a:extLst>
          </p:cNvPr>
          <p:cNvPicPr>
            <a:picLocks noChangeAspect="1"/>
          </p:cNvPicPr>
          <p:nvPr/>
        </p:nvPicPr>
        <p:blipFill rotWithShape="1">
          <a:blip r:embed="rId9">
            <a:extLst>
              <a:ext uri="{BEBA8EAE-BF5A-486C-A8C5-ECC9F3942E4B}">
                <a14:imgProps xmlns:a14="http://schemas.microsoft.com/office/drawing/2010/main">
                  <a14:imgLayer r:embed="rId3">
                    <a14:imgEffect>
                      <a14:backgroundRemoval t="28056" b="32593" l="53353" r="97297"/>
                    </a14:imgEffect>
                  </a14:imgLayer>
                </a14:imgProps>
              </a:ext>
              <a:ext uri="{28A0092B-C50C-407E-A947-70E740481C1C}">
                <a14:useLocalDpi xmlns:a14="http://schemas.microsoft.com/office/drawing/2010/main" val="0"/>
              </a:ext>
            </a:extLst>
          </a:blip>
          <a:srcRect l="56007" t="27593" r="4153" b="66666"/>
          <a:stretch/>
        </p:blipFill>
        <p:spPr>
          <a:xfrm>
            <a:off x="815971" y="3824567"/>
            <a:ext cx="4922045" cy="633012"/>
          </a:xfrm>
          <a:prstGeom prst="rect">
            <a:avLst/>
          </a:prstGeom>
        </p:spPr>
      </p:pic>
      <p:pic>
        <p:nvPicPr>
          <p:cNvPr id="18" name="Grafik 17">
            <a:extLst>
              <a:ext uri="{FF2B5EF4-FFF2-40B4-BE49-F238E27FC236}">
                <a16:creationId xmlns:a16="http://schemas.microsoft.com/office/drawing/2014/main" xmlns="" id="{AC64A813-AB41-4357-99FA-7F774E6581A9}"/>
              </a:ext>
            </a:extLst>
          </p:cNvPr>
          <p:cNvPicPr>
            <a:picLocks noChangeAspect="1"/>
          </p:cNvPicPr>
          <p:nvPr/>
        </p:nvPicPr>
        <p:blipFill rotWithShape="1">
          <a:blip r:embed="rId10">
            <a:extLst>
              <a:ext uri="{BEBA8EAE-BF5A-486C-A8C5-ECC9F3942E4B}">
                <a14:imgProps xmlns:a14="http://schemas.microsoft.com/office/drawing/2010/main">
                  <a14:imgLayer r:embed="rId3">
                    <a14:imgEffect>
                      <a14:backgroundRemoval t="40556" b="44352" l="6507" r="48248"/>
                    </a14:imgEffect>
                  </a14:imgLayer>
                </a14:imgProps>
              </a:ext>
              <a:ext uri="{28A0092B-C50C-407E-A947-70E740481C1C}">
                <a14:useLocalDpi xmlns:a14="http://schemas.microsoft.com/office/drawing/2010/main" val="0"/>
              </a:ext>
            </a:extLst>
          </a:blip>
          <a:srcRect l="6156" t="40186" r="55405" b="55000"/>
          <a:stretch/>
        </p:blipFill>
        <p:spPr>
          <a:xfrm>
            <a:off x="890980" y="3038740"/>
            <a:ext cx="4922045" cy="682642"/>
          </a:xfrm>
          <a:prstGeom prst="rect">
            <a:avLst/>
          </a:prstGeom>
        </p:spPr>
      </p:pic>
      <p:pic>
        <p:nvPicPr>
          <p:cNvPr id="19" name="Grafik 18">
            <a:extLst>
              <a:ext uri="{FF2B5EF4-FFF2-40B4-BE49-F238E27FC236}">
                <a16:creationId xmlns:a16="http://schemas.microsoft.com/office/drawing/2014/main" xmlns="" id="{73F3DB05-150E-4062-87F4-1AB6AC12BC56}"/>
              </a:ext>
            </a:extLst>
          </p:cNvPr>
          <p:cNvPicPr>
            <a:picLocks noChangeAspect="1"/>
          </p:cNvPicPr>
          <p:nvPr/>
        </p:nvPicPr>
        <p:blipFill rotWithShape="1">
          <a:blip r:embed="rId8">
            <a:extLst>
              <a:ext uri="{BEBA8EAE-BF5A-486C-A8C5-ECC9F3942E4B}">
                <a14:imgProps xmlns:a14="http://schemas.microsoft.com/office/drawing/2010/main">
                  <a14:imgLayer r:embed="rId3">
                    <a14:imgEffect>
                      <a14:backgroundRemoval t="2593" b="6389" l="26426" r="60661"/>
                    </a14:imgEffect>
                  </a14:imgLayer>
                </a14:imgProps>
              </a:ext>
              <a:ext uri="{28A0092B-C50C-407E-A947-70E740481C1C}">
                <a14:useLocalDpi xmlns:a14="http://schemas.microsoft.com/office/drawing/2010/main" val="0"/>
              </a:ext>
            </a:extLst>
          </a:blip>
          <a:srcRect l="29630" t="2222" r="39138" b="92963"/>
          <a:stretch/>
        </p:blipFill>
        <p:spPr>
          <a:xfrm>
            <a:off x="981867" y="4028245"/>
            <a:ext cx="1034428" cy="1088518"/>
          </a:xfrm>
          <a:prstGeom prst="rect">
            <a:avLst/>
          </a:prstGeom>
        </p:spPr>
      </p:pic>
      <p:pic>
        <p:nvPicPr>
          <p:cNvPr id="20" name="Grafik 19">
            <a:extLst>
              <a:ext uri="{FF2B5EF4-FFF2-40B4-BE49-F238E27FC236}">
                <a16:creationId xmlns:a16="http://schemas.microsoft.com/office/drawing/2014/main" xmlns="" id="{BA35C009-0BCB-49BB-B45D-7104796308AE}"/>
              </a:ext>
            </a:extLst>
          </p:cNvPr>
          <p:cNvPicPr>
            <a:picLocks noChangeAspect="1"/>
          </p:cNvPicPr>
          <p:nvPr/>
        </p:nvPicPr>
        <p:blipFill rotWithShape="1">
          <a:blip r:embed="rId8">
            <a:extLst>
              <a:ext uri="{BEBA8EAE-BF5A-486C-A8C5-ECC9F3942E4B}">
                <a14:imgProps xmlns:a14="http://schemas.microsoft.com/office/drawing/2010/main">
                  <a14:imgLayer r:embed="rId3">
                    <a14:imgEffect>
                      <a14:backgroundRemoval t="2593" b="6389" l="26426" r="60661"/>
                    </a14:imgEffect>
                  </a14:imgLayer>
                </a14:imgProps>
              </a:ext>
              <a:ext uri="{28A0092B-C50C-407E-A947-70E740481C1C}">
                <a14:useLocalDpi xmlns:a14="http://schemas.microsoft.com/office/drawing/2010/main" val="0"/>
              </a:ext>
            </a:extLst>
          </a:blip>
          <a:srcRect l="29630" t="2222" r="39138" b="92963"/>
          <a:stretch/>
        </p:blipFill>
        <p:spPr>
          <a:xfrm>
            <a:off x="1496633" y="4987409"/>
            <a:ext cx="1479243" cy="403231"/>
          </a:xfrm>
          <a:prstGeom prst="rect">
            <a:avLst/>
          </a:prstGeom>
        </p:spPr>
      </p:pic>
      <p:sp>
        <p:nvSpPr>
          <p:cNvPr id="3" name="Inhaltsplatzhalter 2">
            <a:extLst>
              <a:ext uri="{FF2B5EF4-FFF2-40B4-BE49-F238E27FC236}">
                <a16:creationId xmlns:a16="http://schemas.microsoft.com/office/drawing/2014/main" xmlns="" id="{7B31D75A-CE7E-42B0-8D67-2599C58437B6}"/>
              </a:ext>
            </a:extLst>
          </p:cNvPr>
          <p:cNvSpPr>
            <a:spLocks noGrp="1"/>
          </p:cNvSpPr>
          <p:nvPr>
            <p:ph sz="half" idx="2"/>
          </p:nvPr>
        </p:nvSpPr>
        <p:spPr>
          <a:xfrm>
            <a:off x="981868" y="2817808"/>
            <a:ext cx="4913312" cy="3351212"/>
          </a:xfrm>
          <a:noFill/>
        </p:spPr>
        <p:txBody>
          <a:bodyPr>
            <a:normAutofit fontScale="70000" lnSpcReduction="20000"/>
          </a:bodyPr>
          <a:lstStyle/>
          <a:p>
            <a:pPr marL="0" indent="0">
              <a:lnSpc>
                <a:spcPct val="100000"/>
              </a:lnSpc>
              <a:buNone/>
            </a:pPr>
            <a:r>
              <a:rPr lang="de-AT" sz="2900" dirty="0">
                <a:latin typeface="Courier New" panose="02070309020205020404" pitchFamily="49" charset="0"/>
                <a:cs typeface="Courier New" panose="02070309020205020404" pitchFamily="49" charset="0"/>
              </a:rPr>
              <a:t>„(1) Ziel der Mindestsicherung ist</a:t>
            </a:r>
            <a:r>
              <a:rPr lang="de-AT" sz="2900" b="1" dirty="0">
                <a:latin typeface="Courier New" panose="02070309020205020404" pitchFamily="49" charset="0"/>
                <a:cs typeface="Courier New" panose="02070309020205020404" pitchFamily="49" charset="0"/>
              </a:rPr>
              <a:t> die Bekämpfung von Armut und sozialer Ausgrenzung. </a:t>
            </a:r>
            <a:r>
              <a:rPr lang="de-AT" sz="2900" dirty="0">
                <a:latin typeface="Courier New" panose="02070309020205020404" pitchFamily="49" charset="0"/>
                <a:cs typeface="Courier New" panose="02070309020205020404" pitchFamily="49" charset="0"/>
              </a:rPr>
              <a:t>Sie bezweckt, den Mindestsicherungsbeziehern das</a:t>
            </a:r>
            <a:r>
              <a:rPr lang="de-AT" sz="2900" b="1" dirty="0">
                <a:latin typeface="Courier New" panose="02070309020205020404" pitchFamily="49" charset="0"/>
                <a:cs typeface="Courier New" panose="02070309020205020404" pitchFamily="49" charset="0"/>
              </a:rPr>
              <a:t> Führen eines menschenwürdigen Lebens </a:t>
            </a:r>
            <a:r>
              <a:rPr lang="de-AT" sz="2900" dirty="0">
                <a:latin typeface="Courier New" panose="02070309020205020404" pitchFamily="49" charset="0"/>
                <a:cs typeface="Courier New" panose="02070309020205020404" pitchFamily="49" charset="0"/>
              </a:rPr>
              <a:t>zu ermöglichen und ihre</a:t>
            </a:r>
            <a:r>
              <a:rPr lang="de-AT" sz="2900" b="1" dirty="0">
                <a:latin typeface="Courier New" panose="02070309020205020404" pitchFamily="49" charset="0"/>
                <a:cs typeface="Courier New" panose="02070309020205020404" pitchFamily="49" charset="0"/>
              </a:rPr>
              <a:t> dauerhafte Eingliederung bzw. Wiedereingliederung in das Erwerbsleben </a:t>
            </a:r>
            <a:r>
              <a:rPr lang="de-AT" sz="2900" dirty="0">
                <a:latin typeface="Courier New" panose="02070309020205020404" pitchFamily="49" charset="0"/>
                <a:cs typeface="Courier New" panose="02070309020205020404" pitchFamily="49" charset="0"/>
              </a:rPr>
              <a:t>weitest möglich zu fördern.“</a:t>
            </a:r>
          </a:p>
          <a:p>
            <a:endParaRPr lang="de-AT" dirty="0"/>
          </a:p>
        </p:txBody>
      </p:sp>
      <p:sp>
        <p:nvSpPr>
          <p:cNvPr id="21" name="Textplatzhalter 4">
            <a:extLst>
              <a:ext uri="{FF2B5EF4-FFF2-40B4-BE49-F238E27FC236}">
                <a16:creationId xmlns:a16="http://schemas.microsoft.com/office/drawing/2014/main" xmlns="" id="{E7EF8393-6470-4054-9844-24B6827BB93B}"/>
              </a:ext>
            </a:extLst>
          </p:cNvPr>
          <p:cNvSpPr txBox="1">
            <a:spLocks/>
          </p:cNvSpPr>
          <p:nvPr/>
        </p:nvSpPr>
        <p:spPr>
          <a:xfrm>
            <a:off x="927098" y="6092813"/>
            <a:ext cx="4913312" cy="842970"/>
          </a:xfrm>
          <a:prstGeom prst="rect">
            <a:avLst/>
          </a:prstGeom>
        </p:spPr>
        <p:txBody>
          <a:bodyPr vert="horz" lIns="91440" tIns="45720" rIns="91440" bIns="4572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de-AT" sz="1400" b="0" dirty="0">
                <a:cs typeface="Courier New" panose="02070309020205020404" pitchFamily="49" charset="0"/>
              </a:rPr>
              <a:t>TMSG 1. Abschnitt, Allgemeine Bestimmungen § 1 Ziel, Grundsätze</a:t>
            </a:r>
          </a:p>
        </p:txBody>
      </p:sp>
      <p:sp>
        <p:nvSpPr>
          <p:cNvPr id="22" name="Textplatzhalter 5">
            <a:extLst>
              <a:ext uri="{FF2B5EF4-FFF2-40B4-BE49-F238E27FC236}">
                <a16:creationId xmlns:a16="http://schemas.microsoft.com/office/drawing/2014/main" xmlns="" id="{C9EC7F98-4037-4626-8C87-EB650A25BC23}"/>
              </a:ext>
            </a:extLst>
          </p:cNvPr>
          <p:cNvSpPr txBox="1">
            <a:spLocks/>
          </p:cNvSpPr>
          <p:nvPr/>
        </p:nvSpPr>
        <p:spPr>
          <a:xfrm>
            <a:off x="6094412" y="6092045"/>
            <a:ext cx="4182758" cy="777861"/>
          </a:xfrm>
          <a:prstGeom prst="rect">
            <a:avLst/>
          </a:prstGeom>
        </p:spPr>
        <p:txBody>
          <a:bodyPr vert="horz" lIns="91440" tIns="45720" rIns="91440" bIns="4572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de-AT" sz="1400" b="0" dirty="0">
                <a:cs typeface="Courier New" panose="02070309020205020404" pitchFamily="49" charset="0"/>
              </a:rPr>
              <a:t>Entwurf Bundesgesetz betreffend Grundsätze für die Sozialhilfe, Artikel I; § 1. Ziele</a:t>
            </a:r>
          </a:p>
        </p:txBody>
      </p:sp>
    </p:spTree>
    <p:extLst>
      <p:ext uri="{BB962C8B-B14F-4D97-AF65-F5344CB8AC3E}">
        <p14:creationId xmlns:p14="http://schemas.microsoft.com/office/powerpoint/2010/main" val="4975981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F0360AE-62E0-473D-9662-FC84F7B39D31}"/>
              </a:ext>
            </a:extLst>
          </p:cNvPr>
          <p:cNvSpPr>
            <a:spLocks noGrp="1"/>
          </p:cNvSpPr>
          <p:nvPr>
            <p:ph type="title"/>
          </p:nvPr>
        </p:nvSpPr>
        <p:spPr/>
        <p:txBody>
          <a:bodyPr/>
          <a:lstStyle/>
          <a:p>
            <a:r>
              <a:rPr lang="de-AT" b="1" dirty="0">
                <a:solidFill>
                  <a:srgbClr val="195E6B"/>
                </a:solidFill>
              </a:rPr>
              <a:t/>
            </a:r>
            <a:br>
              <a:rPr lang="de-AT" b="1" dirty="0">
                <a:solidFill>
                  <a:srgbClr val="195E6B"/>
                </a:solidFill>
              </a:rPr>
            </a:br>
            <a:r>
              <a:rPr lang="de-AT" sz="4000" b="1" dirty="0">
                <a:solidFill>
                  <a:srgbClr val="195E6B"/>
                </a:solidFill>
              </a:rPr>
              <a:t>Änderung der Zielsetzung</a:t>
            </a:r>
          </a:p>
        </p:txBody>
      </p:sp>
      <p:sp>
        <p:nvSpPr>
          <p:cNvPr id="3" name="Inhaltsplatzhalter 2">
            <a:extLst>
              <a:ext uri="{FF2B5EF4-FFF2-40B4-BE49-F238E27FC236}">
                <a16:creationId xmlns:a16="http://schemas.microsoft.com/office/drawing/2014/main" xmlns="" id="{5D5B2C4F-C611-48E6-ABBF-1AB0010E8F88}"/>
              </a:ext>
            </a:extLst>
          </p:cNvPr>
          <p:cNvSpPr>
            <a:spLocks noGrp="1"/>
          </p:cNvSpPr>
          <p:nvPr>
            <p:ph idx="1"/>
          </p:nvPr>
        </p:nvSpPr>
        <p:spPr/>
        <p:txBody>
          <a:bodyPr>
            <a:normAutofit/>
          </a:bodyPr>
          <a:lstStyle/>
          <a:p>
            <a:pPr marL="0" indent="0">
              <a:buNone/>
            </a:pPr>
            <a:r>
              <a:rPr lang="de-AT" sz="2000" dirty="0"/>
              <a:t>Der vorliegende Entwurf bedeutet einen Rückschritt in der Sozialhilfe Gesetzgebung der 70er Jahre und erfüllt nicht die Anforderungen an ein zeitgemäßes Systems der Sozialhilfe. Hinsichtlich der Zielsetzungen lässt sich ein problematischer Paradigmenwechsel feststellen:</a:t>
            </a:r>
          </a:p>
          <a:p>
            <a:pPr marL="0" indent="0">
              <a:buNone/>
            </a:pPr>
            <a:endParaRPr lang="de-AT" sz="2400" dirty="0"/>
          </a:p>
          <a:p>
            <a:pPr>
              <a:buClr>
                <a:srgbClr val="5B1C82"/>
              </a:buClr>
            </a:pPr>
            <a:r>
              <a:rPr lang="de-AT" sz="2400" dirty="0"/>
              <a:t>Im Zentrum steht nicht mehr die umfassende Teilhabe für alle Menschen  </a:t>
            </a:r>
          </a:p>
          <a:p>
            <a:pPr marL="0" indent="0">
              <a:buClr>
                <a:srgbClr val="5B1C82"/>
              </a:buClr>
              <a:buNone/>
            </a:pPr>
            <a:r>
              <a:rPr lang="de-AT" sz="2400" dirty="0"/>
              <a:t>	– </a:t>
            </a:r>
            <a:r>
              <a:rPr lang="de-AT" sz="2400" b="1" dirty="0"/>
              <a:t>wer arm ist, gehört nicht dazu.</a:t>
            </a:r>
          </a:p>
          <a:p>
            <a:pPr>
              <a:buClr>
                <a:srgbClr val="5B1C82"/>
              </a:buClr>
            </a:pPr>
            <a:r>
              <a:rPr lang="de-AT" sz="2400" dirty="0"/>
              <a:t>Statt Unterstützungsmaßnahmen werden Sanktionsmaßnahmen verstärkt </a:t>
            </a:r>
          </a:p>
          <a:p>
            <a:pPr marL="0" indent="0">
              <a:buClr>
                <a:srgbClr val="5B1C82"/>
              </a:buClr>
              <a:buNone/>
            </a:pPr>
            <a:r>
              <a:rPr lang="de-AT" sz="2400" dirty="0"/>
              <a:t>	– </a:t>
            </a:r>
            <a:r>
              <a:rPr lang="de-AT" sz="2400" b="1" dirty="0"/>
              <a:t>wer arm ist, ist selber schuld.</a:t>
            </a:r>
          </a:p>
          <a:p>
            <a:pPr>
              <a:buClr>
                <a:srgbClr val="5B1C82"/>
              </a:buClr>
            </a:pPr>
            <a:r>
              <a:rPr lang="de-AT" sz="2400" dirty="0"/>
              <a:t>Integrationspolitische und fremdenpolizeiliche Zielsetzungen werden angeführt </a:t>
            </a:r>
          </a:p>
          <a:p>
            <a:pPr marL="0" indent="0">
              <a:buClr>
                <a:srgbClr val="5B1C82"/>
              </a:buClr>
              <a:buNone/>
            </a:pPr>
            <a:r>
              <a:rPr lang="de-AT" sz="2400" dirty="0"/>
              <a:t>	– </a:t>
            </a:r>
            <a:r>
              <a:rPr lang="de-AT" sz="2400" b="1" dirty="0"/>
              <a:t>wer arm ist, ist nahe an der Kriminalität.</a:t>
            </a:r>
          </a:p>
          <a:p>
            <a:pPr marL="0" indent="0">
              <a:buNone/>
            </a:pPr>
            <a:endParaRPr lang="de-AT" sz="2000" dirty="0"/>
          </a:p>
        </p:txBody>
      </p:sp>
    </p:spTree>
    <p:extLst>
      <p:ext uri="{BB962C8B-B14F-4D97-AF65-F5344CB8AC3E}">
        <p14:creationId xmlns:p14="http://schemas.microsoft.com/office/powerpoint/2010/main" val="1964370970"/>
      </p:ext>
    </p:extLst>
  </p:cSld>
  <p:clrMapOvr>
    <a:masterClrMapping/>
  </p:clrMapOvr>
  <p:transition>
    <p:fade/>
  </p:transition>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1896</Words>
  <Application>Microsoft Office PowerPoint</Application>
  <PresentationFormat>Benutzerdefiniert</PresentationFormat>
  <Paragraphs>255</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Office</vt:lpstr>
      <vt:lpstr>Sozialhilfe NEU – Tirol verliert</vt:lpstr>
      <vt:lpstr> Ausgangslage</vt:lpstr>
      <vt:lpstr>Auf den Punkt gebracht</vt:lpstr>
      <vt:lpstr>Auf den Punkt gebracht</vt:lpstr>
      <vt:lpstr>Was wird durch die Mindestsicherung abgedeckt?</vt:lpstr>
      <vt:lpstr>Wer bekommt derzeit Mindestsicherung?</vt:lpstr>
      <vt:lpstr>Voraussetzungen</vt:lpstr>
      <vt:lpstr>Änderung der Zielsetzung</vt:lpstr>
      <vt:lpstr> Änderung der Zielsetzung</vt:lpstr>
      <vt:lpstr>Verschlechterungen durch die Sozialhilfe NEU</vt:lpstr>
      <vt:lpstr>Verschlechterungen durch die Sozialhilfe NEU</vt:lpstr>
      <vt:lpstr>Mindestsicherungs-Bezieher_innen Tirol</vt:lpstr>
      <vt:lpstr>Alle verlieren!</vt:lpstr>
      <vt:lpstr>Alle verlieren!</vt:lpstr>
      <vt:lpstr>Alleinerzieher_innen</vt:lpstr>
      <vt:lpstr>Asylberechtigte</vt:lpstr>
      <vt:lpstr>Wohnungslose Person</vt:lpstr>
      <vt:lpstr>Subsidiär Schutzberechtigte</vt:lpstr>
      <vt:lpstr>Familien</vt:lpstr>
      <vt:lpstr>Familien – Kind mit Behinderungen</vt:lpstr>
      <vt:lpstr>Ältere Menschen</vt:lpstr>
      <vt:lpstr>Wir brauchen ein Mindestsicherungsgesetz, das…</vt:lpstr>
      <vt:lpstr> Wir brauchen…  …ein Mindestsicherungsgesetz, das Menschen in Tirol und  ganz  Österreich vor Armut schützt.   Wir gewinnen…     …Menschen mit einer Zukunftsperspektive und sozialen  Frieden.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Josefina Egg</dc:creator>
  <cp:lastModifiedBy>ipc1</cp:lastModifiedBy>
  <cp:revision>214</cp:revision>
  <cp:lastPrinted>2019-04-09T17:12:20Z</cp:lastPrinted>
  <dcterms:created xsi:type="dcterms:W3CDTF">2019-01-19T10:14:16Z</dcterms:created>
  <dcterms:modified xsi:type="dcterms:W3CDTF">2019-04-10T08:52:21Z</dcterms:modified>
</cp:coreProperties>
</file>